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</p:sldMasterIdLst>
  <p:notesMasterIdLst>
    <p:notesMasterId r:id="rId42"/>
  </p:notesMasterIdLst>
  <p:sldIdLst>
    <p:sldId id="551" r:id="rId6"/>
    <p:sldId id="374" r:id="rId7"/>
    <p:sldId id="375" r:id="rId8"/>
    <p:sldId id="278" r:id="rId9"/>
    <p:sldId id="327" r:id="rId10"/>
    <p:sldId id="377" r:id="rId11"/>
    <p:sldId id="378" r:id="rId12"/>
    <p:sldId id="379" r:id="rId13"/>
    <p:sldId id="381" r:id="rId14"/>
    <p:sldId id="552" r:id="rId15"/>
    <p:sldId id="380" r:id="rId16"/>
    <p:sldId id="383" r:id="rId17"/>
    <p:sldId id="553" r:id="rId18"/>
    <p:sldId id="279" r:id="rId19"/>
    <p:sldId id="386" r:id="rId20"/>
    <p:sldId id="387" r:id="rId21"/>
    <p:sldId id="388" r:id="rId22"/>
    <p:sldId id="389" r:id="rId23"/>
    <p:sldId id="390" r:id="rId24"/>
    <p:sldId id="391" r:id="rId25"/>
    <p:sldId id="556" r:id="rId26"/>
    <p:sldId id="392" r:id="rId27"/>
    <p:sldId id="393" r:id="rId28"/>
    <p:sldId id="394" r:id="rId29"/>
    <p:sldId id="395" r:id="rId30"/>
    <p:sldId id="396" r:id="rId31"/>
    <p:sldId id="397" r:id="rId32"/>
    <p:sldId id="554" r:id="rId33"/>
    <p:sldId id="398" r:id="rId34"/>
    <p:sldId id="399" r:id="rId35"/>
    <p:sldId id="400" r:id="rId36"/>
    <p:sldId id="401" r:id="rId37"/>
    <p:sldId id="402" r:id="rId38"/>
    <p:sldId id="403" r:id="rId39"/>
    <p:sldId id="404" r:id="rId40"/>
    <p:sldId id="557" r:id="rId41"/>
  </p:sldIdLst>
  <p:sldSz cx="9144000" cy="6858000" type="screen4x3"/>
  <p:notesSz cx="6858000" cy="9144000"/>
  <p:defaultTextStyle>
    <a:defPPr>
      <a:defRPr lang="sr-Latn-C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6">
          <p15:clr>
            <a:srgbClr val="A4A3A4"/>
          </p15:clr>
        </p15:guide>
        <p15:guide id="2" pos="2913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10" d="100"/>
          <a:sy n="110" d="100"/>
        </p:scale>
        <p:origin x="1614" y="84"/>
      </p:cViewPr>
      <p:guideLst>
        <p:guide orient="horz" pos="2156"/>
        <p:guide pos="291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presProps" Target="presProps.xml"/><Relationship Id="rId8" Type="http://schemas.openxmlformats.org/officeDocument/2006/relationships/slide" Target="slides/slide3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tableStyles" Target="tableStyles.xml"/><Relationship Id="rId20" Type="http://schemas.openxmlformats.org/officeDocument/2006/relationships/slide" Target="slides/slide15.xml"/><Relationship Id="rId41" Type="http://schemas.openxmlformats.org/officeDocument/2006/relationships/slide" Target="slides/slide3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147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148" name="Slide Image Placeholder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6149" name="Notes Placeholder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zh-CN" altLang="en-US" noProof="0" smtClean="0"/>
          </a:p>
        </p:txBody>
      </p:sp>
      <p:sp>
        <p:nvSpPr>
          <p:cNvPr id="6150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 smtClean="0"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151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 smtClean="0"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EA078162-70C0-4592-80ED-25BC0C3C7556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0153601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lvl="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lvl="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lvl="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lvl="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/>
          <a:lstStyle>
            <a:lvl1pPr algn="ctr">
              <a:defRPr sz="45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noProof="1" smtClean="0"/>
              <a:t>Click to edit Master subtitle style</a:t>
            </a:r>
            <a:endParaRPr lang="en-US" noProof="1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9E648B-474F-49B7-88DF-B4BFF6E7B040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279795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AFB244-1A43-46E1-B605-6012C5DCA176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40659750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0910" y="530225"/>
            <a:ext cx="2045890" cy="5507038"/>
          </a:xfrm>
        </p:spPr>
        <p:txBody>
          <a:bodyPr vert="eaVert"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530225"/>
            <a:ext cx="6019069" cy="5507038"/>
          </a:xfrm>
        </p:spPr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E2F9E6-4E49-4780-8A8A-8A989A2673BD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31384441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/>
          <a:lstStyle>
            <a:lvl1pPr algn="ctr">
              <a:defRPr sz="45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noProof="1" smtClean="0"/>
              <a:t>Click to edit Master subtitle style</a:t>
            </a:r>
            <a:endParaRPr lang="en-US" noProof="1"/>
          </a:p>
        </p:txBody>
      </p:sp>
      <p:sp>
        <p:nvSpPr>
          <p:cNvPr id="4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FCEB64-9054-4D0F-8699-587D665ADD03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9835283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1139FE-74BC-4DCA-80F3-9D8F871576D1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266503698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45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374CC8-63DB-4B6A-BEA2-33804CA68D59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2455855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530225"/>
            <a:ext cx="4009945" cy="4187825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6855" y="530225"/>
            <a:ext cx="4009945" cy="4187825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7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68EA1D-B825-4117-8113-E5CFD0E5209D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4220604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7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9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55D337-0329-46FB-B338-068B68175EFF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0794119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B1FD60-62BD-4723-8479-4774EA71B0A2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42764065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3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4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FFA7B4-792B-410C-8803-9ECE9ED757CF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31548906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7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DA246B-7C21-46B4-85FE-0D584E28C468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982397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A46B7C-1B5B-4DC7-BE31-D2FB7CCA1D5C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24263550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7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F7F598-70B3-4F5E-8365-74B9C4594AA2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25508597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0B2443-84EF-4CDB-B3C3-ED2F087AA604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33964905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0910" y="530225"/>
            <a:ext cx="2045890" cy="5507038"/>
          </a:xfrm>
        </p:spPr>
        <p:txBody>
          <a:bodyPr vert="eaVert"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530225"/>
            <a:ext cx="6019069" cy="5507038"/>
          </a:xfrm>
        </p:spPr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18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Slide Number Placeholder 10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DB4B9C-FB4A-41F7-9708-C953F701F6DC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7585591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/>
          <a:lstStyle>
            <a:lvl1pPr algn="ctr">
              <a:defRPr sz="45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noProof="1" smtClean="0"/>
              <a:t>Click to edit Master subtitle style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6CA7EC-592C-46C9-9C6C-97E48FD62CE0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94483923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45C18E-4174-44A1-B2A6-FD3F44FD86CB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276578249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45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2F58A4-54AE-48A5-917B-FA74CF3121DC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30340443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530225"/>
            <a:ext cx="4009945" cy="4187825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6855" y="530225"/>
            <a:ext cx="4009945" cy="4187825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C18AAD-F9F6-4A92-A5CA-45822F8128BF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78893348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94645-7C74-4643-81FD-E1086EDD8AD2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343976036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07B572-B271-4657-9D7B-DEB3AF4F2D79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373374110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C2F6D9-9BE7-4A52-9F54-E5383A51BE0F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899463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45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3F07E6-F6B9-49D1-9C13-41E41D63FFE4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423299805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313506-8996-4814-B678-4653BF35FF8A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36585048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2EFB63-F496-4175-878B-439A39E128B2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7916845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CA01B0-505C-48B8-B530-0B7ACFDC1779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70443658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0910" y="530225"/>
            <a:ext cx="2045890" cy="5507038"/>
          </a:xfrm>
        </p:spPr>
        <p:txBody>
          <a:bodyPr vert="eaVert"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530225"/>
            <a:ext cx="6019069" cy="5507038"/>
          </a:xfrm>
        </p:spPr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E002AC-0360-493C-B6F9-A6E835B300AA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240619247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/>
          <a:lstStyle>
            <a:lvl1pPr algn="ctr">
              <a:defRPr sz="45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noProof="1" smtClean="0"/>
              <a:t>Click to edit Master subtitle style</a:t>
            </a:r>
            <a:endParaRPr lang="en-US" noProof="1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DDB109-7E25-4B69-B857-D7EB4A9963D0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2970945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F18FB9-F011-4B5F-9001-9610CC7C4C55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7202988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45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271562-DFAE-4FCB-9DA8-F5A23A3FABC0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291632217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530225"/>
            <a:ext cx="4009945" cy="4187825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6855" y="530225"/>
            <a:ext cx="4009945" cy="4187825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45479-47C0-4EEE-BBA9-627CA5F2BDB6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66636635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375440-B3C3-48EF-B4D0-F982DB9CE146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378109951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8979BD-9564-4DBC-9AD2-8F6901359F83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952431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530225"/>
            <a:ext cx="4009945" cy="4187825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6855" y="530225"/>
            <a:ext cx="4009945" cy="4187825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97F1B9-10F3-4B9A-B355-05487D929283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203025613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B96EFF-D2BB-4662-A920-A7D15ACF8E23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217266560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706B3F-2C98-4444-A3CB-AC8BC6DEA8E5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348496436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51CB47-184B-4B25-AFFC-D7E5301B7AC7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59196427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D746C7-068D-4BCE-995D-9F815A851795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71086801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0910" y="530225"/>
            <a:ext cx="2045890" cy="5507038"/>
          </a:xfrm>
        </p:spPr>
        <p:txBody>
          <a:bodyPr vert="eaVert"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530225"/>
            <a:ext cx="6019069" cy="5507038"/>
          </a:xfrm>
        </p:spPr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E40F85-2808-4EED-9176-7C797C3336DA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43028375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/>
          <a:lstStyle>
            <a:lvl1pPr algn="ctr">
              <a:defRPr sz="45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noProof="1" smtClean="0"/>
              <a:t>Click to edit Master subtitle style</a:t>
            </a:r>
            <a:endParaRPr lang="en-US" noProof="1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79DAA4-C124-4C91-B0FB-485018E35D17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39706309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3A0FFC-BC56-4F62-9135-98F802CEA517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7211662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/>
          <a:lstStyle>
            <a:lvl1pPr>
              <a:defRPr sz="45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8B59D3-04A7-4F27-8D48-D25230412A09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336077596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3238" y="530225"/>
            <a:ext cx="4009945" cy="4187825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76855" y="530225"/>
            <a:ext cx="4009945" cy="4187825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0E6E7F-C3CB-401F-BB62-CE3DC50BA78E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52457459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0B9207-5C5A-4BD7-A4C2-02900D3BAACB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50652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7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8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4D67CF-7BCD-4A5B-9C03-BF9BD507010A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42667595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D9329F-64F8-467F-8A58-3BED607496EE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289789678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3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4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3DEFAA-E0DA-4ECD-A3F0-0A31D1F4BDC3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339719943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BBB9F2-2815-42BB-AD19-4FDE8BAAA189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47569396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A9AABE-E124-472D-BC18-B726D4C6107C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59406785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0D5332-24B3-48AE-B325-7A1348499AFE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88609664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0910" y="530225"/>
            <a:ext cx="2045890" cy="5507038"/>
          </a:xfrm>
        </p:spPr>
        <p:txBody>
          <a:bodyPr vert="eaVert"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3238" y="530225"/>
            <a:ext cx="6019069" cy="5507038"/>
          </a:xfrm>
        </p:spPr>
        <p:txBody>
          <a:bodyPr vert="eaVert"/>
          <a:lstStyle/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065533-E425-45D9-A8CF-7A713CED8D72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30784961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4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3732E3-CC4E-469B-9A32-2AC0B51FBBA9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1346945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3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8FE0B0-1715-4566-81FE-E7FA9ECC6C94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657317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26B15B-A05E-4801-B05F-AF97FDE9EE62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4152103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/>
          <a:lstStyle>
            <a:lvl1pPr>
              <a:defRPr sz="2400"/>
            </a:lvl1pPr>
          </a:lstStyle>
          <a:p>
            <a:r>
              <a:rPr lang="en-US" noProof="1" smtClean="0"/>
              <a:t>Click to edit Master title style</a:t>
            </a:r>
            <a:endParaRPr lang="en-US" noProof="1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noProof="1" smtClean="0"/>
              <a:t>Click to edit Master text styles</a:t>
            </a:r>
          </a:p>
        </p:txBody>
      </p:sp>
      <p:sp>
        <p:nvSpPr>
          <p:cNvPr id="5" name="Date Placeholder 24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6" name="Footer Placeholder 17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2E997F-19E3-465E-B031-D04A424BF21F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  <p:extLst>
      <p:ext uri="{BB962C8B-B14F-4D97-AF65-F5344CB8AC3E}">
        <p14:creationId xmlns:p14="http://schemas.microsoft.com/office/powerpoint/2010/main" val="30425668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BCF1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ounded Rectangle 6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en-US" smtClean="0">
              <a:solidFill>
                <a:srgbClr val="FFFFFF"/>
              </a:solidFill>
              <a:latin typeface="Verdana" panose="020B0604030504040204" pitchFamily="34" charset="0"/>
              <a:ea typeface="+mn-ea"/>
            </a:endParaRPr>
          </a:p>
        </p:txBody>
      </p:sp>
      <p:grpSp>
        <p:nvGrpSpPr>
          <p:cNvPr id="1027" name="Rounded Rectangle 8"/>
          <p:cNvGrpSpPr>
            <a:grpSpLocks/>
          </p:cNvGrpSpPr>
          <p:nvPr/>
        </p:nvGrpSpPr>
        <p:grpSpPr bwMode="auto">
          <a:xfrm>
            <a:off x="414338" y="427038"/>
            <a:ext cx="8315325" cy="5497512"/>
            <a:chOff x="0" y="0"/>
            <a:chExt cx="5238" cy="3463"/>
          </a:xfrm>
        </p:grpSpPr>
        <p:pic>
          <p:nvPicPr>
            <p:cNvPr id="2" name="Rounded Rectangle 8"/>
            <p:cNvPicPr>
              <a:picLocks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238" cy="3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Text Box 1028"/>
            <p:cNvSpPr txBox="1">
              <a:spLocks noChangeArrowheads="1"/>
            </p:cNvSpPr>
            <p:nvPr/>
          </p:nvSpPr>
          <p:spPr bwMode="auto">
            <a:xfrm>
              <a:off x="24" y="26"/>
              <a:ext cx="5190" cy="3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en-US" smtClean="0">
                <a:solidFill>
                  <a:srgbClr val="FFFFFF"/>
                </a:solidFill>
                <a:latin typeface="Verdana" panose="020B0604030504040204" pitchFamily="34" charset="0"/>
                <a:ea typeface="+mn-ea"/>
              </a:endParaRPr>
            </a:p>
          </p:txBody>
        </p:sp>
      </p:grpSp>
      <p:sp>
        <p:nvSpPr>
          <p:cNvPr id="1028" name="Title Placeholder 1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03238" y="4986338"/>
            <a:ext cx="8183562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 smtClean="0"/>
              <a:t>Click to edit Master title style</a:t>
            </a:r>
          </a:p>
        </p:txBody>
      </p:sp>
      <p:sp>
        <p:nvSpPr>
          <p:cNvPr id="1029" name="Text Placeholder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 smtClean="0"/>
              <a:t>Click to edit Master text styles</a:t>
            </a:r>
          </a:p>
          <a:p>
            <a:pPr lvl="1"/>
            <a:r>
              <a:rPr lang="sr-Latn-CS" altLang="en-US" smtClean="0"/>
              <a:t>Second level</a:t>
            </a:r>
          </a:p>
          <a:p>
            <a:pPr lvl="2"/>
            <a:r>
              <a:rPr lang="sr-Latn-CS" altLang="en-US" smtClean="0"/>
              <a:t>Third level</a:t>
            </a:r>
          </a:p>
          <a:p>
            <a:pPr lvl="3"/>
            <a:r>
              <a:rPr lang="sr-Latn-CS" altLang="en-US" smtClean="0"/>
              <a:t>Fourth level</a:t>
            </a:r>
          </a:p>
          <a:p>
            <a:pPr lvl="4"/>
            <a:r>
              <a:rPr lang="sr-Latn-CS" altLang="en-US" smtClean="0"/>
              <a:t>Fifth level</a:t>
            </a:r>
          </a:p>
        </p:txBody>
      </p:sp>
      <p:sp>
        <p:nvSpPr>
          <p:cNvPr id="1032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000" smtClean="0">
                <a:solidFill>
                  <a:srgbClr val="938E99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1033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000" smtClean="0">
                <a:solidFill>
                  <a:srgbClr val="938E99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1034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000" smtClean="0">
                <a:solidFill>
                  <a:srgbClr val="938E99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53C3FB26-7903-4835-A26C-1015F0E4B72F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E8CE7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lvl="1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Wingdings 2" panose="05020102010507070707" pitchFamily="18" charset="2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lvl="2" indent="-182563" algn="l" rtl="0" eaLnBrk="0" fontAlgn="base" hangingPunct="0">
        <a:spcBef>
          <a:spcPts val="250"/>
        </a:spcBef>
        <a:spcAft>
          <a:spcPct val="0"/>
        </a:spcAft>
        <a:buClr>
          <a:srgbClr val="2DFFB1"/>
        </a:buClr>
        <a:buSzPct val="100000"/>
        <a:buFont typeface="Wingdings 2" panose="05020102010507070707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lvl="3" indent="-182563" algn="l" rtl="0" eaLnBrk="0" fontAlgn="base" hangingPunct="0">
        <a:spcBef>
          <a:spcPts val="225"/>
        </a:spcBef>
        <a:spcAft>
          <a:spcPct val="0"/>
        </a:spcAft>
        <a:buClr>
          <a:srgbClr val="2DFFB1"/>
        </a:buClr>
        <a:buSzPct val="112000"/>
        <a:buFont typeface="Wingdings 2" panose="05020102010507070707" pitchFamily="18" charset="2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lvl="4" indent="-182563" algn="l" rtl="0" eaLnBrk="0" fontAlgn="base" hangingPunct="0"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BCF1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ounded Rectangle 6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en-US" smtClean="0">
              <a:solidFill>
                <a:srgbClr val="FFFFFF"/>
              </a:solidFill>
              <a:latin typeface="Verdana" panose="020B0604030504040204" pitchFamily="34" charset="0"/>
              <a:ea typeface="+mn-ea"/>
            </a:endParaRPr>
          </a:p>
        </p:txBody>
      </p:sp>
      <p:grpSp>
        <p:nvGrpSpPr>
          <p:cNvPr id="2051" name="Rounded Rectangle 8"/>
          <p:cNvGrpSpPr>
            <a:grpSpLocks/>
          </p:cNvGrpSpPr>
          <p:nvPr/>
        </p:nvGrpSpPr>
        <p:grpSpPr bwMode="auto">
          <a:xfrm>
            <a:off x="414338" y="427038"/>
            <a:ext cx="8315325" cy="5497512"/>
            <a:chOff x="0" y="0"/>
            <a:chExt cx="5238" cy="3463"/>
          </a:xfrm>
        </p:grpSpPr>
        <p:pic>
          <p:nvPicPr>
            <p:cNvPr id="2" name="Rounded Rectangle 8"/>
            <p:cNvPicPr>
              <a:picLocks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238" cy="3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Text Box 2052"/>
            <p:cNvSpPr txBox="1">
              <a:spLocks noChangeArrowheads="1"/>
            </p:cNvSpPr>
            <p:nvPr/>
          </p:nvSpPr>
          <p:spPr bwMode="auto">
            <a:xfrm>
              <a:off x="24" y="26"/>
              <a:ext cx="5190" cy="3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en-US" smtClean="0">
                <a:solidFill>
                  <a:srgbClr val="FFFFFF"/>
                </a:solidFill>
                <a:latin typeface="Verdana" panose="020B0604030504040204" pitchFamily="34" charset="0"/>
                <a:ea typeface="+mn-ea"/>
              </a:endParaRPr>
            </a:p>
          </p:txBody>
        </p:sp>
      </p:grpSp>
      <p:sp>
        <p:nvSpPr>
          <p:cNvPr id="2054" name="Rounded Rectangle 9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en-US" smtClean="0">
              <a:solidFill>
                <a:srgbClr val="FFFFFF"/>
              </a:solidFill>
              <a:latin typeface="Verdana" panose="020B0604030504040204" pitchFamily="34" charset="0"/>
              <a:ea typeface="+mn-ea"/>
            </a:endParaRPr>
          </a:p>
        </p:txBody>
      </p:sp>
      <p:grpSp>
        <p:nvGrpSpPr>
          <p:cNvPr id="2053" name="Rounded Rectangle 10"/>
          <p:cNvGrpSpPr>
            <a:grpSpLocks/>
          </p:cNvGrpSpPr>
          <p:nvPr/>
        </p:nvGrpSpPr>
        <p:grpSpPr bwMode="auto">
          <a:xfrm>
            <a:off x="414338" y="427038"/>
            <a:ext cx="8315325" cy="3121025"/>
            <a:chOff x="0" y="0"/>
            <a:chExt cx="5238" cy="1966"/>
          </a:xfrm>
        </p:grpSpPr>
        <p:pic>
          <p:nvPicPr>
            <p:cNvPr id="2059" name="Rounded Rectangle 10"/>
            <p:cNvPicPr>
              <a:picLocks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238" cy="19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57" name="Text Box 2056"/>
            <p:cNvSpPr txBox="1">
              <a:spLocks noChangeArrowheads="1"/>
            </p:cNvSpPr>
            <p:nvPr/>
          </p:nvSpPr>
          <p:spPr bwMode="auto">
            <a:xfrm>
              <a:off x="29" y="31"/>
              <a:ext cx="5180" cy="19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en-US" smtClean="0">
                <a:solidFill>
                  <a:srgbClr val="FFFFFF"/>
                </a:solidFill>
                <a:latin typeface="Verdana" panose="020B0604030504040204" pitchFamily="34" charset="0"/>
                <a:ea typeface="+mn-ea"/>
              </a:endParaRPr>
            </a:p>
          </p:txBody>
        </p:sp>
      </p:grpSp>
      <p:sp>
        <p:nvSpPr>
          <p:cNvPr id="4" name="Title Placeholder 1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03238" y="4986338"/>
            <a:ext cx="8183562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 smtClean="0"/>
              <a:t>Click to edit Master title style</a:t>
            </a:r>
          </a:p>
        </p:txBody>
      </p:sp>
      <p:sp>
        <p:nvSpPr>
          <p:cNvPr id="2055" name="Text Placeholder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 smtClean="0"/>
              <a:t>Click to edit Master text styles</a:t>
            </a:r>
          </a:p>
          <a:p>
            <a:pPr lvl="1"/>
            <a:r>
              <a:rPr lang="sr-Latn-CS" altLang="en-US" smtClean="0"/>
              <a:t>Second level</a:t>
            </a:r>
          </a:p>
          <a:p>
            <a:pPr lvl="2"/>
            <a:r>
              <a:rPr lang="sr-Latn-CS" altLang="en-US" smtClean="0"/>
              <a:t>Third level</a:t>
            </a:r>
          </a:p>
          <a:p>
            <a:pPr lvl="3"/>
            <a:r>
              <a:rPr lang="sr-Latn-CS" altLang="en-US" smtClean="0"/>
              <a:t>Fourth level</a:t>
            </a:r>
          </a:p>
          <a:p>
            <a:pPr lvl="4"/>
            <a:r>
              <a:rPr lang="sr-Latn-CS" altLang="en-US" smtClean="0"/>
              <a:t>Fifth level</a:t>
            </a:r>
          </a:p>
        </p:txBody>
      </p:sp>
      <p:sp>
        <p:nvSpPr>
          <p:cNvPr id="2060" name="Date Placeholder 18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000" smtClean="0">
                <a:solidFill>
                  <a:srgbClr val="938E99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2061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000" smtClean="0">
                <a:solidFill>
                  <a:srgbClr val="938E99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2062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000" smtClean="0">
                <a:solidFill>
                  <a:srgbClr val="938E99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A2DBC56-0322-4A8E-BD47-9E2827C6191B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E8CE7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lvl="1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Wingdings 2" panose="05020102010507070707" pitchFamily="18" charset="2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lvl="2" indent="-182563" algn="l" rtl="0" eaLnBrk="0" fontAlgn="base" hangingPunct="0">
        <a:spcBef>
          <a:spcPts val="250"/>
        </a:spcBef>
        <a:spcAft>
          <a:spcPct val="0"/>
        </a:spcAft>
        <a:buClr>
          <a:srgbClr val="2DFFB1"/>
        </a:buClr>
        <a:buSzPct val="100000"/>
        <a:buFont typeface="Wingdings 2" panose="05020102010507070707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lvl="3" indent="-182563" algn="l" rtl="0" eaLnBrk="0" fontAlgn="base" hangingPunct="0">
        <a:spcBef>
          <a:spcPts val="225"/>
        </a:spcBef>
        <a:spcAft>
          <a:spcPct val="0"/>
        </a:spcAft>
        <a:buClr>
          <a:srgbClr val="2DFFB1"/>
        </a:buClr>
        <a:buSzPct val="112000"/>
        <a:buFont typeface="Wingdings 2" panose="05020102010507070707" pitchFamily="18" charset="2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lvl="4" indent="-182563" algn="l" rtl="0" eaLnBrk="0" fontAlgn="base" hangingPunct="0"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BCF1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ounded Rectangle 6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en-US" smtClean="0">
              <a:solidFill>
                <a:srgbClr val="FFFFFF"/>
              </a:solidFill>
              <a:latin typeface="Verdana" panose="020B0604030504040204" pitchFamily="34" charset="0"/>
              <a:ea typeface="+mn-ea"/>
            </a:endParaRPr>
          </a:p>
        </p:txBody>
      </p:sp>
      <p:grpSp>
        <p:nvGrpSpPr>
          <p:cNvPr id="3075" name="Rounded Rectangle 8"/>
          <p:cNvGrpSpPr>
            <a:grpSpLocks/>
          </p:cNvGrpSpPr>
          <p:nvPr/>
        </p:nvGrpSpPr>
        <p:grpSpPr bwMode="auto">
          <a:xfrm>
            <a:off x="414338" y="427038"/>
            <a:ext cx="8315325" cy="5497512"/>
            <a:chOff x="0" y="0"/>
            <a:chExt cx="5238" cy="3463"/>
          </a:xfrm>
        </p:grpSpPr>
        <p:pic>
          <p:nvPicPr>
            <p:cNvPr id="2" name="Rounded Rectangle 8"/>
            <p:cNvPicPr>
              <a:picLocks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238" cy="3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Text Box 3076"/>
            <p:cNvSpPr txBox="1">
              <a:spLocks noChangeArrowheads="1"/>
            </p:cNvSpPr>
            <p:nvPr/>
          </p:nvSpPr>
          <p:spPr bwMode="auto">
            <a:xfrm>
              <a:off x="24" y="26"/>
              <a:ext cx="5190" cy="3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en-US" smtClean="0">
                <a:solidFill>
                  <a:srgbClr val="FFFFFF"/>
                </a:solidFill>
                <a:latin typeface="Verdana" panose="020B0604030504040204" pitchFamily="34" charset="0"/>
                <a:ea typeface="+mn-ea"/>
              </a:endParaRPr>
            </a:p>
          </p:txBody>
        </p:sp>
      </p:grpSp>
      <p:sp>
        <p:nvSpPr>
          <p:cNvPr id="3078" name="Rounded Rectangle 9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en-US" smtClean="0">
              <a:solidFill>
                <a:srgbClr val="FFFFFF"/>
              </a:solidFill>
              <a:latin typeface="Verdana" panose="020B0604030504040204" pitchFamily="34" charset="0"/>
              <a:ea typeface="+mn-ea"/>
            </a:endParaRPr>
          </a:p>
        </p:txBody>
      </p:sp>
      <p:grpSp>
        <p:nvGrpSpPr>
          <p:cNvPr id="3077" name="Rounded Rectangle 10"/>
          <p:cNvGrpSpPr>
            <a:grpSpLocks/>
          </p:cNvGrpSpPr>
          <p:nvPr/>
        </p:nvGrpSpPr>
        <p:grpSpPr bwMode="auto">
          <a:xfrm>
            <a:off x="414338" y="427038"/>
            <a:ext cx="8315325" cy="4352925"/>
            <a:chOff x="0" y="0"/>
            <a:chExt cx="5238" cy="2742"/>
          </a:xfrm>
        </p:grpSpPr>
        <p:pic>
          <p:nvPicPr>
            <p:cNvPr id="3083" name="Rounded Rectangle 10"/>
            <p:cNvPicPr>
              <a:picLocks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238" cy="2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81" name="Text Box 3080"/>
            <p:cNvSpPr txBox="1">
              <a:spLocks noChangeArrowheads="1"/>
            </p:cNvSpPr>
            <p:nvPr/>
          </p:nvSpPr>
          <p:spPr bwMode="auto">
            <a:xfrm>
              <a:off x="20" y="22"/>
              <a:ext cx="5198" cy="2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en-US" smtClean="0">
                <a:solidFill>
                  <a:srgbClr val="FFFFFF"/>
                </a:solidFill>
                <a:latin typeface="Verdana" panose="020B0604030504040204" pitchFamily="34" charset="0"/>
                <a:ea typeface="+mn-ea"/>
              </a:endParaRPr>
            </a:p>
          </p:txBody>
        </p:sp>
      </p:grpSp>
      <p:sp>
        <p:nvSpPr>
          <p:cNvPr id="4" name="Title Placeholder 1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03238" y="4986338"/>
            <a:ext cx="8183562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 smtClean="0"/>
              <a:t>Click to edit Master title style</a:t>
            </a:r>
          </a:p>
        </p:txBody>
      </p:sp>
      <p:sp>
        <p:nvSpPr>
          <p:cNvPr id="3079" name="Text Placeholder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 smtClean="0"/>
              <a:t>Click to edit Master text styles</a:t>
            </a:r>
          </a:p>
          <a:p>
            <a:pPr lvl="1"/>
            <a:r>
              <a:rPr lang="sr-Latn-CS" altLang="en-US" smtClean="0"/>
              <a:t>Second level</a:t>
            </a:r>
          </a:p>
          <a:p>
            <a:pPr lvl="2"/>
            <a:r>
              <a:rPr lang="sr-Latn-CS" altLang="en-US" smtClean="0"/>
              <a:t>Third level</a:t>
            </a:r>
          </a:p>
          <a:p>
            <a:pPr lvl="3"/>
            <a:r>
              <a:rPr lang="sr-Latn-CS" altLang="en-US" smtClean="0"/>
              <a:t>Fourth level</a:t>
            </a:r>
          </a:p>
          <a:p>
            <a:pPr lvl="4"/>
            <a:r>
              <a:rPr lang="sr-Latn-CS" altLang="en-US" smtClean="0"/>
              <a:t>Fifth level</a:t>
            </a:r>
          </a:p>
        </p:txBody>
      </p:sp>
      <p:sp>
        <p:nvSpPr>
          <p:cNvPr id="3084" name="Date Placeholder 3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000" smtClean="0">
                <a:solidFill>
                  <a:srgbClr val="938E99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308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000" smtClean="0">
                <a:solidFill>
                  <a:srgbClr val="938E99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308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000" smtClean="0">
                <a:solidFill>
                  <a:srgbClr val="938E99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C4168F3-639D-47DA-ABE9-159E9F816E82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E8CE7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lvl="1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Wingdings 2" panose="05020102010507070707" pitchFamily="18" charset="2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lvl="2" indent="-182563" algn="l" rtl="0" eaLnBrk="0" fontAlgn="base" hangingPunct="0">
        <a:spcBef>
          <a:spcPts val="250"/>
        </a:spcBef>
        <a:spcAft>
          <a:spcPct val="0"/>
        </a:spcAft>
        <a:buClr>
          <a:srgbClr val="2DFFB1"/>
        </a:buClr>
        <a:buSzPct val="100000"/>
        <a:buFont typeface="Wingdings 2" panose="05020102010507070707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lvl="3" indent="-182563" algn="l" rtl="0" eaLnBrk="0" fontAlgn="base" hangingPunct="0">
        <a:spcBef>
          <a:spcPts val="225"/>
        </a:spcBef>
        <a:spcAft>
          <a:spcPct val="0"/>
        </a:spcAft>
        <a:buClr>
          <a:srgbClr val="2DFFB1"/>
        </a:buClr>
        <a:buSzPct val="112000"/>
        <a:buFont typeface="Wingdings 2" panose="05020102010507070707" pitchFamily="18" charset="2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lvl="4" indent="-182563" algn="l" rtl="0" eaLnBrk="0" fontAlgn="base" hangingPunct="0"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BCF1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ounded Rectangle 6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en-US" smtClean="0">
              <a:solidFill>
                <a:srgbClr val="FFFFFF"/>
              </a:solidFill>
              <a:latin typeface="Verdana" panose="020B0604030504040204" pitchFamily="34" charset="0"/>
              <a:ea typeface="+mn-ea"/>
            </a:endParaRPr>
          </a:p>
        </p:txBody>
      </p:sp>
      <p:grpSp>
        <p:nvGrpSpPr>
          <p:cNvPr id="4099" name="Rounded Rectangle 8"/>
          <p:cNvGrpSpPr>
            <a:grpSpLocks/>
          </p:cNvGrpSpPr>
          <p:nvPr/>
        </p:nvGrpSpPr>
        <p:grpSpPr bwMode="auto">
          <a:xfrm>
            <a:off x="414338" y="427038"/>
            <a:ext cx="8315325" cy="5497512"/>
            <a:chOff x="0" y="0"/>
            <a:chExt cx="5238" cy="3463"/>
          </a:xfrm>
        </p:grpSpPr>
        <p:pic>
          <p:nvPicPr>
            <p:cNvPr id="2" name="Rounded Rectangle 8"/>
            <p:cNvPicPr>
              <a:picLocks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238" cy="3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" name="Text Box 4100"/>
            <p:cNvSpPr txBox="1">
              <a:spLocks noChangeArrowheads="1"/>
            </p:cNvSpPr>
            <p:nvPr/>
          </p:nvSpPr>
          <p:spPr bwMode="auto">
            <a:xfrm>
              <a:off x="24" y="26"/>
              <a:ext cx="5190" cy="3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en-US" smtClean="0">
                <a:solidFill>
                  <a:srgbClr val="FFFFFF"/>
                </a:solidFill>
                <a:latin typeface="Verdana" panose="020B0604030504040204" pitchFamily="34" charset="0"/>
                <a:ea typeface="+mn-ea"/>
              </a:endParaRPr>
            </a:p>
          </p:txBody>
        </p:sp>
      </p:grpSp>
      <p:sp>
        <p:nvSpPr>
          <p:cNvPr id="4102" name="Rounded Rectangle 9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en-US" smtClean="0">
              <a:solidFill>
                <a:srgbClr val="FFFFFF"/>
              </a:solidFill>
              <a:latin typeface="Verdana" panose="020B0604030504040204" pitchFamily="34" charset="0"/>
              <a:ea typeface="+mn-ea"/>
            </a:endParaRPr>
          </a:p>
        </p:txBody>
      </p:sp>
      <p:sp>
        <p:nvSpPr>
          <p:cNvPr id="4101" name="Title Placeholder 1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03238" y="4986338"/>
            <a:ext cx="8183562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 smtClean="0"/>
              <a:t>Click to edit Master title style</a:t>
            </a:r>
          </a:p>
        </p:txBody>
      </p:sp>
      <p:sp>
        <p:nvSpPr>
          <p:cNvPr id="4" name="Text Placeholder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 smtClean="0"/>
              <a:t>Click to edit Master text styles</a:t>
            </a:r>
          </a:p>
          <a:p>
            <a:pPr lvl="1"/>
            <a:r>
              <a:rPr lang="sr-Latn-CS" altLang="en-US" smtClean="0"/>
              <a:t>Second level</a:t>
            </a:r>
          </a:p>
          <a:p>
            <a:pPr lvl="2"/>
            <a:r>
              <a:rPr lang="sr-Latn-CS" altLang="en-US" smtClean="0"/>
              <a:t>Third level</a:t>
            </a:r>
          </a:p>
          <a:p>
            <a:pPr lvl="3"/>
            <a:r>
              <a:rPr lang="sr-Latn-CS" altLang="en-US" smtClean="0"/>
              <a:t>Fourth level</a:t>
            </a:r>
          </a:p>
          <a:p>
            <a:pPr lvl="4"/>
            <a:r>
              <a:rPr lang="sr-Latn-CS" altLang="en-US" smtClean="0"/>
              <a:t>Fifth level</a:t>
            </a:r>
          </a:p>
        </p:txBody>
      </p:sp>
      <p:sp>
        <p:nvSpPr>
          <p:cNvPr id="4105" name="Date Placeholder 1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000" smtClean="0">
                <a:solidFill>
                  <a:srgbClr val="938E99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410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000" smtClean="0">
                <a:solidFill>
                  <a:srgbClr val="938E99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4107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000" smtClean="0">
                <a:solidFill>
                  <a:srgbClr val="938E99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79CE119-4A49-4A73-8978-719029BD9088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E8CE7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lvl="1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Wingdings 2" panose="05020102010507070707" pitchFamily="18" charset="2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lvl="2" indent="-182563" algn="l" rtl="0" eaLnBrk="0" fontAlgn="base" hangingPunct="0">
        <a:spcBef>
          <a:spcPts val="250"/>
        </a:spcBef>
        <a:spcAft>
          <a:spcPct val="0"/>
        </a:spcAft>
        <a:buClr>
          <a:srgbClr val="2DFFB1"/>
        </a:buClr>
        <a:buSzPct val="100000"/>
        <a:buFont typeface="Wingdings 2" panose="05020102010507070707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lvl="3" indent="-182563" algn="l" rtl="0" eaLnBrk="0" fontAlgn="base" hangingPunct="0">
        <a:spcBef>
          <a:spcPts val="225"/>
        </a:spcBef>
        <a:spcAft>
          <a:spcPct val="0"/>
        </a:spcAft>
        <a:buClr>
          <a:srgbClr val="2DFFB1"/>
        </a:buClr>
        <a:buSzPct val="112000"/>
        <a:buFont typeface="Wingdings 2" panose="05020102010507070707" pitchFamily="18" charset="2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lvl="4" indent="-182563" algn="l" rtl="0" eaLnBrk="0" fontAlgn="base" hangingPunct="0"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BCF1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ounded Rectangle 6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en-US" smtClean="0">
              <a:solidFill>
                <a:srgbClr val="FFFFFF"/>
              </a:solidFill>
              <a:latin typeface="Verdana" panose="020B0604030504040204" pitchFamily="34" charset="0"/>
              <a:ea typeface="+mn-ea"/>
            </a:endParaRPr>
          </a:p>
        </p:txBody>
      </p:sp>
      <p:grpSp>
        <p:nvGrpSpPr>
          <p:cNvPr id="5123" name="Rounded Rectangle 8"/>
          <p:cNvGrpSpPr>
            <a:grpSpLocks/>
          </p:cNvGrpSpPr>
          <p:nvPr/>
        </p:nvGrpSpPr>
        <p:grpSpPr bwMode="auto">
          <a:xfrm>
            <a:off x="414338" y="427038"/>
            <a:ext cx="8315325" cy="5497512"/>
            <a:chOff x="0" y="0"/>
            <a:chExt cx="5238" cy="3463"/>
          </a:xfrm>
        </p:grpSpPr>
        <p:pic>
          <p:nvPicPr>
            <p:cNvPr id="2" name="Rounded Rectangle 8"/>
            <p:cNvPicPr>
              <a:picLocks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5238" cy="3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5" name="Text Box 5124"/>
            <p:cNvSpPr txBox="1">
              <a:spLocks noChangeArrowheads="1"/>
            </p:cNvSpPr>
            <p:nvPr/>
          </p:nvSpPr>
          <p:spPr bwMode="auto">
            <a:xfrm>
              <a:off x="24" y="26"/>
              <a:ext cx="5190" cy="34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>
                <a:buFont typeface="Arial" panose="020B0604020202020204" pitchFamily="34" charset="0"/>
                <a:buNone/>
                <a:defRPr/>
              </a:pPr>
              <a:endParaRPr lang="en-US" smtClean="0">
                <a:solidFill>
                  <a:srgbClr val="FFFFFF"/>
                </a:solidFill>
                <a:latin typeface="Verdana" panose="020B0604030504040204" pitchFamily="34" charset="0"/>
                <a:ea typeface="+mn-ea"/>
              </a:endParaRPr>
            </a:p>
          </p:txBody>
        </p:sp>
      </p:grpSp>
      <p:sp>
        <p:nvSpPr>
          <p:cNvPr id="5126" name="Rounded Rectangle 9"/>
          <p:cNvSpPr>
            <a:spLocks noChangeArrowheads="1"/>
          </p:cNvSpPr>
          <p:nvPr/>
        </p:nvSpPr>
        <p:spPr bwMode="auto">
          <a:xfrm>
            <a:off x="304800" y="328613"/>
            <a:ext cx="8532813" cy="6197600"/>
          </a:xfrm>
          <a:prstGeom prst="roundRect">
            <a:avLst>
              <a:gd name="adj" fmla="val 2079"/>
            </a:avLst>
          </a:prstGeom>
          <a:gradFill rotWithShape="1">
            <a:gsLst>
              <a:gs pos="0">
                <a:srgbClr val="FFFFFF"/>
              </a:gs>
              <a:gs pos="98000">
                <a:srgbClr val="FFFFFF"/>
              </a:gs>
              <a:gs pos="99055">
                <a:srgbClr val="F7F7F7"/>
              </a:gs>
              <a:gs pos="100000">
                <a:srgbClr val="DADADA"/>
              </a:gs>
            </a:gsLst>
            <a:lin ang="5400000" scaled="1"/>
          </a:gradFill>
          <a:ln w="2000" cap="rnd">
            <a:solidFill>
              <a:srgbClr val="A4A3A3"/>
            </a:solidFill>
            <a:round/>
            <a:headEnd/>
            <a:tailEnd/>
          </a:ln>
          <a:effectLst>
            <a:outerShdw dist="50800" dir="5400000" algn="ctr" rotWithShape="0">
              <a:srgbClr val="000000">
                <a:alpha val="25000"/>
              </a:srgbClr>
            </a:outerShdw>
          </a:effec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  <a:defRPr/>
            </a:pPr>
            <a:endParaRPr lang="en-US" smtClean="0">
              <a:solidFill>
                <a:srgbClr val="FFFFFF"/>
              </a:solidFill>
              <a:latin typeface="Verdana" panose="020B0604030504040204" pitchFamily="34" charset="0"/>
              <a:ea typeface="+mn-ea"/>
            </a:endParaRPr>
          </a:p>
        </p:txBody>
      </p:sp>
      <p:sp>
        <p:nvSpPr>
          <p:cNvPr id="5127" name="Round Single Corner Rectangle 10"/>
          <p:cNvSpPr>
            <a:spLocks noChangeArrowheads="1"/>
          </p:cNvSpPr>
          <p:nvPr/>
        </p:nvSpPr>
        <p:spPr bwMode="auto">
          <a:xfrm>
            <a:off x="6400800" y="433388"/>
            <a:ext cx="2324100" cy="4343400"/>
          </a:xfrm>
          <a:custGeom>
            <a:avLst/>
            <a:gdLst>
              <a:gd name="T0" fmla="*/ 0 w 2324100"/>
              <a:gd name="T1" fmla="*/ 0 h 4343400"/>
              <a:gd name="T2" fmla="*/ 2260234 w 2324100"/>
              <a:gd name="T3" fmla="*/ 0 h 4343400"/>
              <a:gd name="T4" fmla="*/ 2324100 w 2324100"/>
              <a:gd name="T5" fmla="*/ 63866 h 4343400"/>
              <a:gd name="T6" fmla="*/ 2324100 w 2324100"/>
              <a:gd name="T7" fmla="*/ 4343400 h 4343400"/>
              <a:gd name="T8" fmla="*/ 0 w 2324100"/>
              <a:gd name="T9" fmla="*/ 4343400 h 4343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24100" h="4343400">
                <a:moveTo>
                  <a:pt x="0" y="0"/>
                </a:moveTo>
                <a:lnTo>
                  <a:pt x="2260234" y="0"/>
                </a:lnTo>
                <a:cubicBezTo>
                  <a:pt x="2295506" y="0"/>
                  <a:pt x="2324100" y="28594"/>
                  <a:pt x="2324100" y="63866"/>
                </a:cubicBezTo>
                <a:lnTo>
                  <a:pt x="2324100" y="4343400"/>
                </a:lnTo>
                <a:lnTo>
                  <a:pt x="0" y="4343400"/>
                </a:lnTo>
                <a:close/>
              </a:path>
            </a:pathLst>
          </a:custGeom>
          <a:solidFill>
            <a:srgbClr val="1C1C1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en-US" smtClean="0">
              <a:ea typeface="+mn-ea"/>
            </a:endParaRPr>
          </a:p>
        </p:txBody>
      </p:sp>
      <p:sp>
        <p:nvSpPr>
          <p:cNvPr id="3" name="Title Placeholder 1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503238" y="4986338"/>
            <a:ext cx="8183562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 smtClean="0"/>
              <a:t>Click to edit Master title style</a:t>
            </a:r>
          </a:p>
        </p:txBody>
      </p:sp>
      <p:sp>
        <p:nvSpPr>
          <p:cNvPr id="4" name="Text Placeholder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en-US" smtClean="0"/>
              <a:t>Click to edit Master text styles</a:t>
            </a:r>
          </a:p>
          <a:p>
            <a:pPr lvl="1"/>
            <a:r>
              <a:rPr lang="sr-Latn-CS" altLang="en-US" smtClean="0"/>
              <a:t>Second level</a:t>
            </a:r>
          </a:p>
          <a:p>
            <a:pPr lvl="2"/>
            <a:r>
              <a:rPr lang="sr-Latn-CS" altLang="en-US" smtClean="0"/>
              <a:t>Third level</a:t>
            </a:r>
          </a:p>
          <a:p>
            <a:pPr lvl="3"/>
            <a:r>
              <a:rPr lang="sr-Latn-CS" altLang="en-US" smtClean="0"/>
              <a:t>Fourth level</a:t>
            </a:r>
          </a:p>
          <a:p>
            <a:pPr lvl="4"/>
            <a:r>
              <a:rPr lang="sr-Latn-CS" altLang="en-US" smtClean="0"/>
              <a:t>Fifth level</a:t>
            </a:r>
          </a:p>
        </p:txBody>
      </p:sp>
      <p:sp>
        <p:nvSpPr>
          <p:cNvPr id="5130" name="Date Placeholder 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000" smtClean="0">
                <a:solidFill>
                  <a:srgbClr val="938E99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131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000" smtClean="0">
                <a:solidFill>
                  <a:srgbClr val="938E99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sr-Latn-CS" altLang="en-US"/>
          </a:p>
        </p:txBody>
      </p:sp>
      <p:sp>
        <p:nvSpPr>
          <p:cNvPr id="5132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000" smtClean="0">
                <a:solidFill>
                  <a:srgbClr val="938E99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CDEA467D-EF63-4790-A6BA-13992114101A}" type="slidenum">
              <a:rPr lang="sr-Latn-CS" altLang="en-US"/>
              <a:pPr>
                <a:defRPr/>
              </a:pPr>
              <a:t>‹#›</a:t>
            </a:fld>
            <a:endParaRPr lang="sr-Latn-C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E8CE7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E8CE72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lvl="1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Wingdings 2" panose="05020102010507070707" pitchFamily="18" charset="2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lvl="2" indent="-182563" algn="l" rtl="0" eaLnBrk="0" fontAlgn="base" hangingPunct="0">
        <a:spcBef>
          <a:spcPts val="250"/>
        </a:spcBef>
        <a:spcAft>
          <a:spcPct val="0"/>
        </a:spcAft>
        <a:buClr>
          <a:srgbClr val="2DFFB1"/>
        </a:buClr>
        <a:buSzPct val="100000"/>
        <a:buFont typeface="Wingdings 2" panose="05020102010507070707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lvl="3" indent="-182563" algn="l" rtl="0" eaLnBrk="0" fontAlgn="base" hangingPunct="0">
        <a:spcBef>
          <a:spcPts val="225"/>
        </a:spcBef>
        <a:spcAft>
          <a:spcPct val="0"/>
        </a:spcAft>
        <a:buClr>
          <a:srgbClr val="2DFFB1"/>
        </a:buClr>
        <a:buSzPct val="112000"/>
        <a:buFont typeface="Wingdings 2" panose="05020102010507070707" pitchFamily="18" charset="2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lvl="4" indent="-182563" algn="l" rtl="0" eaLnBrk="0" fontAlgn="base" hangingPunct="0"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lnSpc>
          <a:spcPct val="100000"/>
        </a:lnSpc>
        <a:spcBef>
          <a:spcPts val="250"/>
        </a:spcBef>
        <a:spcAft>
          <a:spcPct val="0"/>
        </a:spcAft>
        <a:buClr>
          <a:srgbClr val="54D9FF"/>
        </a:buClr>
        <a:buSzPct val="100000"/>
        <a:buFont typeface="Wingdings 2" panose="05020102010507070707" pitchFamily="2" charset="2"/>
        <a:buChar char="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0" fontAlgn="base" latinLnBrk="0" hangingPunct="0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0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0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ChangeArrowheads="1"/>
          </p:cNvSpPr>
          <p:nvPr/>
        </p:nvSpPr>
        <p:spPr bwMode="auto">
          <a:xfrm>
            <a:off x="0" y="2492375"/>
            <a:ext cx="891540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algn="ctr" eaLnBrk="1" hangingPunct="1"/>
            <a:r>
              <a:rPr lang="sr-Cyrl-RS" altLang="en-US" sz="2800" b="1">
                <a:solidFill>
                  <a:srgbClr val="937C3B"/>
                </a:solidFill>
              </a:rPr>
              <a:t>УВОД У ДЕНТАЛНУ МОРФОЛОГИЈУ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50" y="1027113"/>
            <a:ext cx="1428750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Title 1"/>
          <p:cNvSpPr>
            <a:spLocks noGrp="1" noChangeArrowheads="1"/>
          </p:cNvSpPr>
          <p:nvPr>
            <p:ph type="ctrTitle" idx="4294967295"/>
          </p:nvPr>
        </p:nvSpPr>
        <p:spPr>
          <a:xfrm>
            <a:off x="1655763" y="1198563"/>
            <a:ext cx="6858000" cy="709612"/>
          </a:xfrm>
        </p:spPr>
        <p:txBody>
          <a:bodyPr lIns="68580" tIns="34290" rIns="68580" bIns="34290"/>
          <a:lstStyle/>
          <a:p>
            <a:pPr defTabSz="457200"/>
            <a:r>
              <a:rPr lang="sr-Cyrl-RS" altLang="en-US" sz="2100" smtClean="0"/>
              <a:t>Факултет медицинских наука</a:t>
            </a:r>
            <a:br>
              <a:rPr lang="sr-Cyrl-RS" altLang="en-US" sz="2100" smtClean="0"/>
            </a:br>
            <a:r>
              <a:rPr lang="sr-Cyrl-RS" altLang="en-US" sz="2100" smtClean="0"/>
              <a:t>Универзитет у Крагујевцу</a:t>
            </a:r>
            <a:endParaRPr lang="sr-Latn-RS" altLang="en-US" sz="2100" smtClean="0"/>
          </a:p>
        </p:txBody>
      </p:sp>
      <p:pic>
        <p:nvPicPr>
          <p:cNvPr id="7173" name="Picture 45"/>
          <p:cNvPicPr>
            <a:picLocks noChangeAspect="1" noChangeArrowheads="1"/>
          </p:cNvPicPr>
          <p:nvPr/>
        </p:nvPicPr>
        <p:blipFill>
          <a:blip r:embed="rId3" cstate="print">
            <a:lum contras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0" t="10847" r="20660" b="6085"/>
          <a:stretch>
            <a:fillRect/>
          </a:stretch>
        </p:blipFill>
        <p:spPr bwMode="auto">
          <a:xfrm>
            <a:off x="3205163" y="3860800"/>
            <a:ext cx="2894012" cy="253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"/>
          <p:cNvSpPr>
            <a:spLocks noChangeArrowheads="1"/>
          </p:cNvSpPr>
          <p:nvPr/>
        </p:nvSpPr>
        <p:spPr bwMode="auto">
          <a:xfrm>
            <a:off x="0" y="785813"/>
            <a:ext cx="9144000" cy="527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r>
              <a:rPr lang="zh-CN" altLang="en-US" sz="2000" b="1">
                <a:latin typeface="Book Antiqua" panose="02040602050305030304" pitchFamily="18" charset="0"/>
              </a:rPr>
              <a:t>     </a:t>
            </a:r>
            <a:endParaRPr lang="zh-CN" altLang="en-US" sz="2000" b="1" u="sng">
              <a:latin typeface="Book Antiqua" panose="02040602050305030304" pitchFamily="18" charset="0"/>
            </a:endParaRPr>
          </a:p>
          <a:p>
            <a:r>
              <a:rPr lang="zh-CN" altLang="en-US" sz="2000">
                <a:latin typeface="Book Antiqua" panose="02040602050305030304" pitchFamily="18" charset="0"/>
              </a:rPr>
              <a:t>      </a:t>
            </a:r>
            <a:r>
              <a:rPr lang="sr-Cyrl-RS" altLang="zh-CN" sz="2000" b="1">
                <a:latin typeface="Book Antiqua" panose="02040602050305030304" pitchFamily="18" charset="0"/>
              </a:rPr>
              <a:t>*</a:t>
            </a:r>
            <a:r>
              <a:rPr lang="zh-CN" altLang="en-US" sz="2000" b="1" u="sng">
                <a:latin typeface="Book Antiqua" panose="02040602050305030304" pitchFamily="18" charset="0"/>
              </a:rPr>
              <a:t> </a:t>
            </a:r>
            <a:r>
              <a:rPr lang="sr-Cyrl-RS" altLang="zh-CN" sz="2000" b="1" u="sng">
                <a:latin typeface="Book Antiqua" panose="02040602050305030304" pitchFamily="18" charset="0"/>
              </a:rPr>
              <a:t>стална дентиција</a:t>
            </a:r>
          </a:p>
          <a:p>
            <a:r>
              <a:rPr lang="sr-Cyrl-RS" altLang="zh-CN" sz="2000">
                <a:latin typeface="Book Antiqua" panose="02040602050305030304" pitchFamily="18" charset="0"/>
              </a:rPr>
              <a:t>		</a:t>
            </a:r>
          </a:p>
          <a:p>
            <a:endParaRPr lang="sr-Cyrl-CS" altLang="en-US" sz="2000" b="1" u="sng">
              <a:latin typeface="Book Antiqua" panose="02040602050305030304" pitchFamily="18" charset="0"/>
            </a:endParaRPr>
          </a:p>
          <a:p>
            <a:r>
              <a:rPr lang="zh-CN" altLang="en-US" sz="2000">
                <a:latin typeface="Book Antiqua" panose="02040602050305030304" pitchFamily="18" charset="0"/>
                <a:sym typeface="SimSun" panose="02010600030101010101" pitchFamily="2" charset="-122"/>
              </a:rPr>
              <a:t>           3) </a:t>
            </a:r>
            <a:r>
              <a:rPr lang="sr-Cyrl-CS" altLang="en-US" sz="2000">
                <a:latin typeface="Book Antiqua" panose="02040602050305030304" pitchFamily="18" charset="0"/>
                <a:sym typeface="SimSun" panose="02010600030101010101" pitchFamily="2" charset="-122"/>
              </a:rPr>
              <a:t>преткутњаци</a:t>
            </a:r>
            <a:r>
              <a:rPr lang="zh-CN" altLang="en-US" sz="2000">
                <a:latin typeface="Book Antiqua" panose="02040602050305030304" pitchFamily="18" charset="0"/>
                <a:sym typeface="SimSun" panose="02010600030101010101" pitchFamily="2" charset="-122"/>
              </a:rPr>
              <a:t> (dentes premolares)</a:t>
            </a:r>
            <a:endParaRPr lang="sr-Cyrl-RS" altLang="zh-CN" sz="2000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	- четврти и пети зуб од медијалне линије у сваком квадранту:</a:t>
            </a:r>
          </a:p>
          <a:p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	   први и други премолар</a:t>
            </a:r>
          </a:p>
          <a:p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	- 4 премолара у сваком денталном луку, тј. 8 у целом зубику</a:t>
            </a:r>
          </a:p>
          <a:p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	- основна улога је кидање, задржавање, гњечење и млевење хране</a:t>
            </a:r>
          </a:p>
          <a:p>
            <a:r>
              <a:rPr lang="zh-CN" altLang="en-US" sz="2000">
                <a:latin typeface="Book Antiqua" panose="02040602050305030304" pitchFamily="18" charset="0"/>
                <a:sym typeface="SimSun" panose="02010600030101010101" pitchFamily="2" charset="-122"/>
              </a:rPr>
              <a:t/>
            </a:r>
            <a:br>
              <a:rPr lang="zh-CN" altLang="en-US" sz="2000">
                <a:latin typeface="Book Antiqua" panose="02040602050305030304" pitchFamily="18" charset="0"/>
                <a:sym typeface="SimSun" panose="02010600030101010101" pitchFamily="2" charset="-122"/>
              </a:rPr>
            </a:br>
            <a:r>
              <a:rPr lang="zh-CN" altLang="en-US" sz="2000">
                <a:latin typeface="Book Antiqua" panose="02040602050305030304" pitchFamily="18" charset="0"/>
                <a:sym typeface="SimSun" panose="02010600030101010101" pitchFamily="2" charset="-122"/>
              </a:rPr>
              <a:t>           4) </a:t>
            </a:r>
            <a:r>
              <a:rPr lang="sr-Cyrl-CS" altLang="en-US" sz="2000">
                <a:latin typeface="Book Antiqua" panose="02040602050305030304" pitchFamily="18" charset="0"/>
                <a:sym typeface="SimSun" panose="02010600030101010101" pitchFamily="2" charset="-122"/>
              </a:rPr>
              <a:t>кутњаци</a:t>
            </a:r>
            <a:r>
              <a:rPr lang="zh-CN" altLang="en-US" sz="2000">
                <a:latin typeface="Book Antiqua" panose="02040602050305030304" pitchFamily="18" charset="0"/>
                <a:sym typeface="SimSun" panose="02010600030101010101" pitchFamily="2" charset="-122"/>
              </a:rPr>
              <a:t> (dentes molares)</a:t>
            </a:r>
          </a:p>
          <a:p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	- шести, седми и осми зуб од медијалне линије у сваком квадранту:</a:t>
            </a:r>
          </a:p>
          <a:p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	  први, други и трећи молар</a:t>
            </a:r>
          </a:p>
          <a:p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	- 6 молара у сваком денталном луку, тј. 12 у целом зубику</a:t>
            </a:r>
          </a:p>
          <a:p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	- улога у ингестији је гњечење и млевење хране</a:t>
            </a:r>
            <a:r>
              <a:rPr lang="zh-CN" altLang="en-US" sz="2000">
                <a:latin typeface="Book Antiqua" panose="02040602050305030304" pitchFamily="18" charset="0"/>
                <a:sym typeface="SimSun" panose="02010600030101010101" pitchFamily="2" charset="-122"/>
              </a:rPr>
              <a:t/>
            </a:r>
            <a:br>
              <a:rPr lang="zh-CN" altLang="en-US" sz="2000">
                <a:latin typeface="Book Antiqua" panose="02040602050305030304" pitchFamily="18" charset="0"/>
                <a:sym typeface="SimSun" panose="02010600030101010101" pitchFamily="2" charset="-122"/>
              </a:rPr>
            </a:br>
            <a:r>
              <a:rPr lang="zh-CN" altLang="en-US" sz="2000">
                <a:latin typeface="Book Antiqua" panose="02040602050305030304" pitchFamily="18" charset="0"/>
                <a:sym typeface="SimSun" panose="02010600030101010101" pitchFamily="2" charset="-122"/>
              </a:rPr>
              <a:t>              (</a:t>
            </a:r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3. молар - </a:t>
            </a:r>
            <a:r>
              <a:rPr lang="sr-Cyrl-CS" altLang="en-US" sz="2000">
                <a:latin typeface="Book Antiqua" panose="02040602050305030304" pitchFamily="18" charset="0"/>
                <a:sym typeface="SimSun" panose="02010600030101010101" pitchFamily="2" charset="-122"/>
              </a:rPr>
              <a:t>умњак</a:t>
            </a:r>
            <a:r>
              <a:rPr lang="zh-CN" altLang="en-US" sz="2000">
                <a:latin typeface="Book Antiqua" panose="02040602050305030304" pitchFamily="18" charset="0"/>
                <a:sym typeface="SimSun" panose="02010600030101010101" pitchFamily="2" charset="-122"/>
              </a:rPr>
              <a:t> (dens serotinus s. sapientiae)</a:t>
            </a:r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)</a:t>
            </a:r>
          </a:p>
          <a:p>
            <a:endParaRPr lang="zh-CN" altLang="en-US" sz="2000">
              <a:latin typeface="Book Antiqua" panose="02040602050305030304" pitchFamily="18" charset="0"/>
            </a:endParaRPr>
          </a:p>
        </p:txBody>
      </p:sp>
      <p:sp>
        <p:nvSpPr>
          <p:cNvPr id="16387" name="Text Box 1"/>
          <p:cNvSpPr txBox="1">
            <a:spLocks noChangeArrowheads="1"/>
          </p:cNvSpPr>
          <p:nvPr/>
        </p:nvSpPr>
        <p:spPr bwMode="auto">
          <a:xfrm>
            <a:off x="2771775" y="331788"/>
            <a:ext cx="54641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r>
              <a:rPr lang="sr-Cyrl-RS" altLang="sr-Cyrl-RS" sz="2800" b="1">
                <a:latin typeface="Book Antiqua" panose="02040602050305030304" pitchFamily="18" charset="0"/>
              </a:rPr>
              <a:t>Број зуба и дентална формула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ChangeArrowheads="1"/>
          </p:cNvSpPr>
          <p:nvPr/>
        </p:nvSpPr>
        <p:spPr bwMode="auto">
          <a:xfrm>
            <a:off x="0" y="785813"/>
            <a:ext cx="9144000" cy="649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r>
              <a:rPr lang="zh-CN" altLang="en-US" sz="2000" b="1">
                <a:latin typeface="Book Antiqua" panose="02040602050305030304" pitchFamily="18" charset="0"/>
              </a:rPr>
              <a:t>     </a:t>
            </a:r>
            <a:r>
              <a:rPr lang="sr-Cyrl-RS" altLang="zh-CN" sz="2000" b="1">
                <a:latin typeface="Book Antiqua" panose="02040602050305030304" pitchFamily="18" charset="0"/>
              </a:rPr>
              <a:t>*</a:t>
            </a:r>
            <a:r>
              <a:rPr lang="zh-CN" altLang="en-US" sz="2000" b="1" u="sng">
                <a:latin typeface="Book Antiqua" panose="02040602050305030304" pitchFamily="18" charset="0"/>
              </a:rPr>
              <a:t> </a:t>
            </a:r>
            <a:r>
              <a:rPr lang="sr-Cyrl-RS" altLang="zh-CN" sz="2000" b="1" u="sng">
                <a:latin typeface="Book Antiqua" panose="02040602050305030304" pitchFamily="18" charset="0"/>
              </a:rPr>
              <a:t>примарна дентиција</a:t>
            </a:r>
          </a:p>
          <a:p>
            <a:r>
              <a:rPr lang="sr-Cyrl-RS" altLang="zh-CN" sz="2000">
                <a:latin typeface="Book Antiqua" panose="02040602050305030304" pitchFamily="18" charset="0"/>
              </a:rPr>
              <a:t>	</a:t>
            </a:r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- обично 5 зуба у сваком квадранту</a:t>
            </a:r>
            <a:r>
              <a:rPr lang="en-GB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; </a:t>
            </a:r>
            <a:r>
              <a:rPr lang="sr-Cyrl-RS" altLang="en-GB" sz="2000">
                <a:latin typeface="Book Antiqua" panose="02040602050305030304" pitchFamily="18" charset="0"/>
                <a:sym typeface="SimSun" panose="02010600030101010101" pitchFamily="2" charset="-122"/>
              </a:rPr>
              <a:t>10</a:t>
            </a:r>
            <a:r>
              <a:rPr lang="en-GB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 </a:t>
            </a:r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у сваком дент. луку, </a:t>
            </a:r>
          </a:p>
          <a:p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               20 у зубику; нема премоларе и има један молар мање по квадранту</a:t>
            </a:r>
            <a:endParaRPr lang="sr-Cyrl-CS" altLang="en-US" sz="2000" b="1" u="sng">
              <a:latin typeface="Book Antiqua" panose="02040602050305030304" pitchFamily="18" charset="0"/>
            </a:endParaRPr>
          </a:p>
          <a:p>
            <a:r>
              <a:rPr lang="zh-CN" altLang="en-US" sz="2000">
                <a:latin typeface="Book Antiqua" panose="02040602050305030304" pitchFamily="18" charset="0"/>
                <a:sym typeface="SimSun" panose="02010600030101010101" pitchFamily="2" charset="-122"/>
              </a:rPr>
              <a:t>           </a:t>
            </a:r>
            <a:r>
              <a:rPr lang="sr-Cyrl-RS" altLang="en-US" sz="2000">
                <a:latin typeface="Book Antiqua" panose="02040602050305030304" pitchFamily="18" charset="0"/>
                <a:sym typeface="SimSun" panose="02010600030101010101" pitchFamily="2" charset="-122"/>
              </a:rPr>
              <a:t>1) секутићи (</a:t>
            </a:r>
            <a:r>
              <a:rPr lang="en-GB" altLang="en-US" sz="2000">
                <a:latin typeface="Book Antiqua" panose="02040602050305030304" pitchFamily="18" charset="0"/>
                <a:sym typeface="SimSun" panose="02010600030101010101" pitchFamily="2" charset="-122"/>
              </a:rPr>
              <a:t>dentes incisivi)</a:t>
            </a:r>
          </a:p>
          <a:p>
            <a:r>
              <a:rPr lang="sr-Cyrl-RS" altLang="en-US" sz="2000">
                <a:latin typeface="Book Antiqua" panose="02040602050305030304" pitchFamily="18" charset="0"/>
                <a:sym typeface="SimSun" panose="02010600030101010101" pitchFamily="2" charset="-122"/>
              </a:rPr>
              <a:t>	- </a:t>
            </a:r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најближи су медијалној линији у сваком квадранту</a:t>
            </a:r>
          </a:p>
          <a:p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	- 2 секутића у сваком квадранту: централни (први) и латерални</a:t>
            </a:r>
            <a:b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</a:br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                (други)</a:t>
            </a:r>
          </a:p>
          <a:p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	- 4 секутића у сваком зубном луку, тј. 8 у целом зубику</a:t>
            </a:r>
          </a:p>
          <a:p>
            <a:endParaRPr lang="sr-Cyrl-RS" altLang="zh-CN" sz="2000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          2) </a:t>
            </a:r>
            <a:r>
              <a:rPr lang="sr-Cyrl-CS" altLang="en-US" sz="2000">
                <a:latin typeface="Book Antiqua" panose="02040602050305030304" pitchFamily="18" charset="0"/>
                <a:sym typeface="SimSun" panose="02010600030101010101" pitchFamily="2" charset="-122"/>
              </a:rPr>
              <a:t>очњаци</a:t>
            </a:r>
            <a:r>
              <a:rPr lang="zh-CN" altLang="en-US" sz="2000">
                <a:latin typeface="Book Antiqua" panose="02040602050305030304" pitchFamily="18" charset="0"/>
                <a:sym typeface="SimSun" panose="02010600030101010101" pitchFamily="2" charset="-122"/>
              </a:rPr>
              <a:t> (dentes canini)</a:t>
            </a:r>
          </a:p>
          <a:p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	- трећи зуб од медијалне линије у сваком квадранту</a:t>
            </a:r>
          </a:p>
          <a:p>
            <a:r>
              <a:rPr lang="en-GB" altLang="sr-Cyrl-RS" sz="2000">
                <a:latin typeface="Book Antiqua" panose="02040602050305030304" pitchFamily="18" charset="0"/>
                <a:sym typeface="SimSun" panose="02010600030101010101" pitchFamily="2" charset="-122"/>
              </a:rPr>
              <a:t>	- 1 </a:t>
            </a:r>
            <a:r>
              <a:rPr lang="sr-Cyrl-RS" altLang="sr-Cyrl-RS" sz="2000">
                <a:latin typeface="Book Antiqua" panose="02040602050305030304" pitchFamily="18" charset="0"/>
                <a:sym typeface="SimSun" panose="02010600030101010101" pitchFamily="2" charset="-122"/>
              </a:rPr>
              <a:t>зуб у сваком квадранту</a:t>
            </a:r>
          </a:p>
          <a:p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	- 2 очњака у сваком зубном луку, тј. 4 у целом зубику</a:t>
            </a:r>
          </a:p>
          <a:p>
            <a:endParaRPr lang="sr-Cyrl-RS" altLang="zh-CN" sz="2000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r>
              <a:rPr lang="zh-CN" altLang="en-US" sz="2000">
                <a:latin typeface="Book Antiqua" panose="02040602050305030304" pitchFamily="18" charset="0"/>
                <a:sym typeface="SimSun" panose="02010600030101010101" pitchFamily="2" charset="-122"/>
              </a:rPr>
              <a:t>         </a:t>
            </a:r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3</a:t>
            </a:r>
            <a:r>
              <a:rPr lang="zh-CN" altLang="en-US" sz="2000">
                <a:latin typeface="Book Antiqua" panose="02040602050305030304" pitchFamily="18" charset="0"/>
                <a:sym typeface="SimSun" panose="02010600030101010101" pitchFamily="2" charset="-122"/>
              </a:rPr>
              <a:t>) </a:t>
            </a:r>
            <a:r>
              <a:rPr lang="sr-Cyrl-CS" altLang="en-US" sz="2000">
                <a:latin typeface="Book Antiqua" panose="02040602050305030304" pitchFamily="18" charset="0"/>
                <a:sym typeface="SimSun" panose="02010600030101010101" pitchFamily="2" charset="-122"/>
              </a:rPr>
              <a:t>кутњаци</a:t>
            </a:r>
            <a:r>
              <a:rPr lang="zh-CN" altLang="en-US" sz="2000">
                <a:latin typeface="Book Antiqua" panose="02040602050305030304" pitchFamily="18" charset="0"/>
                <a:sym typeface="SimSun" panose="02010600030101010101" pitchFamily="2" charset="-122"/>
              </a:rPr>
              <a:t> (dentes molares)</a:t>
            </a:r>
          </a:p>
          <a:p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	- шести и седми зуб од медијалне линије у сваком квадранту:</a:t>
            </a:r>
          </a:p>
          <a:p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	  први и други молар</a:t>
            </a:r>
          </a:p>
          <a:p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	- 4 молара у сваком денталном луку, тј. 8 у целом зубику</a:t>
            </a:r>
          </a:p>
          <a:p>
            <a:endParaRPr lang="sr-Cyrl-RS" altLang="zh-CN" sz="2000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          </a:t>
            </a:r>
          </a:p>
          <a:p>
            <a:endParaRPr lang="zh-CN" altLang="en-US" sz="2000">
              <a:latin typeface="Book Antiqua" panose="02040602050305030304" pitchFamily="18" charset="0"/>
            </a:endParaRPr>
          </a:p>
        </p:txBody>
      </p:sp>
      <p:sp>
        <p:nvSpPr>
          <p:cNvPr id="17411" name="Text Box 1"/>
          <p:cNvSpPr txBox="1">
            <a:spLocks noChangeArrowheads="1"/>
          </p:cNvSpPr>
          <p:nvPr/>
        </p:nvSpPr>
        <p:spPr bwMode="auto">
          <a:xfrm>
            <a:off x="2771775" y="331788"/>
            <a:ext cx="54641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r>
              <a:rPr lang="sr-Cyrl-RS" altLang="sr-Cyrl-RS" sz="2800" b="1">
                <a:latin typeface="Book Antiqua" panose="02040602050305030304" pitchFamily="18" charset="0"/>
              </a:rPr>
              <a:t>Број зуба и дентална формула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365125"/>
            <a:ext cx="5453063" cy="1325563"/>
          </a:xfrm>
        </p:spPr>
        <p:txBody>
          <a:bodyPr anchor="ctr"/>
          <a:lstStyle/>
          <a:p>
            <a:r>
              <a:rPr lang="sr-Cyrl-RS" altLang="zh-CN" sz="3200" b="0" smtClean="0">
                <a:solidFill>
                  <a:schemeClr val="tx1"/>
                </a:solidFill>
                <a:latin typeface="Book Antiqua" panose="02040602050305030304" pitchFamily="18" charset="0"/>
              </a:rPr>
              <a:t>Примарна дентиција</a:t>
            </a:r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6" b="2286"/>
          <a:stretch>
            <a:fillRect/>
          </a:stretch>
        </p:blipFill>
        <p:spPr bwMode="auto">
          <a:xfrm>
            <a:off x="3203575" y="1343025"/>
            <a:ext cx="2854325" cy="484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ChangeArrowheads="1"/>
          </p:cNvSpPr>
          <p:nvPr/>
        </p:nvSpPr>
        <p:spPr bwMode="auto">
          <a:xfrm>
            <a:off x="0" y="785813"/>
            <a:ext cx="9144000" cy="618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r>
              <a:rPr lang="zh-CN" altLang="en-US" sz="2000" b="1">
                <a:latin typeface="Book Antiqua" panose="02040602050305030304" pitchFamily="18" charset="0"/>
              </a:rPr>
              <a:t>     </a:t>
            </a:r>
            <a:r>
              <a:rPr lang="sr-Cyrl-RS" altLang="zh-CN" sz="2000" b="1">
                <a:latin typeface="Book Antiqua" panose="02040602050305030304" pitchFamily="18" charset="0"/>
              </a:rPr>
              <a:t>*</a:t>
            </a:r>
            <a:r>
              <a:rPr lang="zh-CN" altLang="en-US" sz="2000" b="1">
                <a:latin typeface="Book Antiqua" panose="02040602050305030304" pitchFamily="18" charset="0"/>
              </a:rPr>
              <a:t> </a:t>
            </a:r>
            <a:r>
              <a:rPr lang="sr-Cyrl-RS" altLang="en-US" sz="2000" b="1">
                <a:latin typeface="Book Antiqua" panose="02040602050305030304" pitchFamily="18" charset="0"/>
              </a:rPr>
              <a:t>Број зуба у свакој класи сажето се приказује у виду денталне</a:t>
            </a:r>
            <a:br>
              <a:rPr lang="sr-Cyrl-RS" altLang="en-US" sz="2000" b="1">
                <a:latin typeface="Book Antiqua" panose="02040602050305030304" pitchFamily="18" charset="0"/>
              </a:rPr>
            </a:br>
            <a:r>
              <a:rPr lang="sr-Cyrl-RS" altLang="en-US" sz="2000" b="1">
                <a:latin typeface="Book Antiqua" panose="02040602050305030304" pitchFamily="18" charset="0"/>
              </a:rPr>
              <a:t>       формуле, која се обично односи на један квадрант</a:t>
            </a:r>
          </a:p>
          <a:p>
            <a:r>
              <a:rPr lang="sr-Cyrl-RS" altLang="en-US" sz="2000" b="1">
                <a:latin typeface="Book Antiqua" panose="02040602050305030304" pitchFamily="18" charset="0"/>
              </a:rPr>
              <a:t>	</a:t>
            </a:r>
            <a:r>
              <a:rPr lang="sr-Cyrl-RS" altLang="en-US" sz="2000">
                <a:latin typeface="Book Antiqua" panose="02040602050305030304" pitchFamily="18" charset="0"/>
              </a:rPr>
              <a:t>- у сваком квадранту зуби најближи медијалној линији су </a:t>
            </a:r>
            <a:br>
              <a:rPr lang="sr-Cyrl-RS" altLang="en-US" sz="2000">
                <a:latin typeface="Book Antiqua" panose="02040602050305030304" pitchFamily="18" charset="0"/>
              </a:rPr>
            </a:br>
            <a:r>
              <a:rPr lang="sr-Cyrl-RS" altLang="en-US" sz="2000">
                <a:latin typeface="Book Antiqua" panose="02040602050305030304" pitchFamily="18" charset="0"/>
              </a:rPr>
              <a:t>                 секутићи, дисталнији је очњак, два премолара и  на крају </a:t>
            </a:r>
            <a:br>
              <a:rPr lang="sr-Cyrl-RS" altLang="en-US" sz="2000">
                <a:latin typeface="Book Antiqua" panose="02040602050305030304" pitchFamily="18" charset="0"/>
              </a:rPr>
            </a:br>
            <a:r>
              <a:rPr lang="sr-Cyrl-RS" altLang="en-US" sz="2000">
                <a:latin typeface="Book Antiqua" panose="02040602050305030304" pitchFamily="18" charset="0"/>
              </a:rPr>
              <a:t>                 три молара</a:t>
            </a:r>
            <a:endParaRPr lang="sr-Cyrl-RS" altLang="en-US" sz="2000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endParaRPr lang="sr-Cyrl-RS" altLang="zh-CN" sz="2000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                                           </a:t>
            </a:r>
            <a:r>
              <a:rPr lang="en-GB" altLang="sr-Cyrl-RS" sz="2000">
                <a:latin typeface="Book Antiqua" panose="02040602050305030304" pitchFamily="18" charset="0"/>
                <a:sym typeface="SimSun" panose="02010600030101010101" pitchFamily="2" charset="-122"/>
              </a:rPr>
              <a:t>3 2 1 2      2 1 2 3</a:t>
            </a:r>
          </a:p>
          <a:p>
            <a:r>
              <a:rPr lang="en-GB" altLang="sr-Cyrl-RS" sz="2000">
                <a:latin typeface="Book Antiqua" panose="02040602050305030304" pitchFamily="18" charset="0"/>
                <a:sym typeface="SimSun" panose="02010600030101010101" pitchFamily="2" charset="-122"/>
              </a:rPr>
              <a:t>                                   </a:t>
            </a:r>
          </a:p>
          <a:p>
            <a:r>
              <a:rPr lang="en-GB" altLang="sr-Cyrl-RS" sz="2000">
                <a:latin typeface="Book Antiqua" panose="02040602050305030304" pitchFamily="18" charset="0"/>
                <a:sym typeface="SimSun" panose="02010600030101010101" pitchFamily="2" charset="-122"/>
              </a:rPr>
              <a:t>                                           3 2 1 2       2 1 2 3</a:t>
            </a:r>
          </a:p>
          <a:p>
            <a:endParaRPr lang="sr-Cyrl-RS" altLang="zh-CN" sz="2000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endParaRPr lang="sr-Cyrl-RS" altLang="zh-CN" sz="2000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	- Хумана дентиција - сваки квадрант садржи исти број и</a:t>
            </a:r>
            <a:b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</a:br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                 идентичне класе зуба; </a:t>
            </a:r>
            <a:b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</a:br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                 дентална формула која сажето репрезентује један квадрант</a:t>
            </a:r>
            <a:b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</a:br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                 (конвенцијом утврђено горњи леви) је:</a:t>
            </a:r>
          </a:p>
          <a:p>
            <a:endParaRPr lang="sr-Cyrl-RS" altLang="zh-CN" sz="2000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	   2-1-2-3</a:t>
            </a:r>
          </a:p>
          <a:p>
            <a:endParaRPr lang="sr-Cyrl-RS" altLang="zh-CN" sz="2000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  </a:t>
            </a:r>
            <a:endParaRPr lang="sr-Cyrl-RS" altLang="zh-CN" sz="2000">
              <a:solidFill>
                <a:srgbClr val="FF0000"/>
              </a:solidFill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endParaRPr lang="zh-CN" altLang="en-US" sz="2000">
              <a:latin typeface="Book Antiqua" panose="02040602050305030304" pitchFamily="18" charset="0"/>
            </a:endParaRPr>
          </a:p>
        </p:txBody>
      </p:sp>
      <p:sp>
        <p:nvSpPr>
          <p:cNvPr id="19459" name="Text Box 1"/>
          <p:cNvSpPr txBox="1">
            <a:spLocks noChangeArrowheads="1"/>
          </p:cNvSpPr>
          <p:nvPr/>
        </p:nvSpPr>
        <p:spPr bwMode="auto">
          <a:xfrm>
            <a:off x="2771775" y="331788"/>
            <a:ext cx="35099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r>
              <a:rPr lang="sr-Cyrl-RS" altLang="sr-Cyrl-RS" sz="2800" b="1">
                <a:latin typeface="Book Antiqua" panose="02040602050305030304" pitchFamily="18" charset="0"/>
              </a:rPr>
              <a:t>Дентална формула</a:t>
            </a:r>
          </a:p>
        </p:txBody>
      </p:sp>
      <p:sp>
        <p:nvSpPr>
          <p:cNvPr id="19460" name="Text Box 2"/>
          <p:cNvSpPr txBox="1">
            <a:spLocks noChangeArrowheads="1"/>
          </p:cNvSpPr>
          <p:nvPr/>
        </p:nvSpPr>
        <p:spPr bwMode="auto">
          <a:xfrm>
            <a:off x="3635375" y="2205038"/>
            <a:ext cx="457200" cy="161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r>
              <a:rPr lang="en-GB" altLang="en-US"/>
              <a:t>____________</a:t>
            </a:r>
          </a:p>
        </p:txBody>
      </p:sp>
      <p:sp>
        <p:nvSpPr>
          <p:cNvPr id="19461" name="Text Box 3"/>
          <p:cNvSpPr txBox="1">
            <a:spLocks noChangeArrowheads="1"/>
          </p:cNvSpPr>
          <p:nvPr/>
        </p:nvSpPr>
        <p:spPr bwMode="auto">
          <a:xfrm>
            <a:off x="2555875" y="2781300"/>
            <a:ext cx="22780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r>
              <a:rPr lang="en-GB" altLang="en-US"/>
              <a:t>________________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"/>
          <p:cNvSpPr>
            <a:spLocks noChangeArrowheads="1"/>
          </p:cNvSpPr>
          <p:nvPr/>
        </p:nvSpPr>
        <p:spPr bwMode="auto">
          <a:xfrm>
            <a:off x="0" y="3000375"/>
            <a:ext cx="8572500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>
              <a:lnSpc>
                <a:spcPct val="90000"/>
              </a:lnSpc>
            </a:pPr>
            <a:r>
              <a:rPr lang="sr-Latn-CS" altLang="en-US" sz="2400">
                <a:latin typeface="Book Antiqua" panose="02040602050305030304" pitchFamily="18" charset="0"/>
              </a:rPr>
              <a:t>     </a:t>
            </a:r>
            <a:endParaRPr lang="sr-Latn-CS" altLang="en-US" sz="2000">
              <a:latin typeface="Book Antiqua" panose="02040602050305030304" pitchFamily="18" charset="0"/>
            </a:endParaRPr>
          </a:p>
        </p:txBody>
      </p:sp>
      <p:pic>
        <p:nvPicPr>
          <p:cNvPr id="20483" name="Rectangl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7150" y="122238"/>
            <a:ext cx="4052888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TextBox 9"/>
          <p:cNvSpPr txBox="1">
            <a:spLocks noChangeArrowheads="1"/>
          </p:cNvSpPr>
          <p:nvPr/>
        </p:nvSpPr>
        <p:spPr bwMode="auto">
          <a:xfrm>
            <a:off x="428625" y="1001713"/>
            <a:ext cx="29495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r>
              <a:rPr lang="zh-CN" altLang="en-US" sz="2400" b="1" u="sng">
                <a:latin typeface="Book Antiqua" panose="02040602050305030304" pitchFamily="18" charset="0"/>
              </a:rPr>
              <a:t>II</a:t>
            </a:r>
            <a:r>
              <a:rPr lang="zh-CN" altLang="en-US" sz="2000" b="1" u="sng">
                <a:latin typeface="Book Antiqua" panose="02040602050305030304" pitchFamily="18" charset="0"/>
              </a:rPr>
              <a:t> </a:t>
            </a:r>
            <a:r>
              <a:rPr lang="sr-Cyrl-RS" altLang="sr-Cyrl-CS" sz="2000" b="1" u="sng">
                <a:latin typeface="Book Antiqua" panose="02040602050305030304" pitchFamily="18" charset="0"/>
              </a:rPr>
              <a:t>Периоди дентиције</a:t>
            </a:r>
          </a:p>
        </p:txBody>
      </p:sp>
      <p:sp>
        <p:nvSpPr>
          <p:cNvPr id="20485" name="Text Box 1"/>
          <p:cNvSpPr txBox="1">
            <a:spLocks noChangeArrowheads="1"/>
          </p:cNvSpPr>
          <p:nvPr/>
        </p:nvSpPr>
        <p:spPr bwMode="auto">
          <a:xfrm>
            <a:off x="414338" y="1660525"/>
            <a:ext cx="8412162" cy="448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r>
              <a:rPr lang="sr-Cyrl-RS" altLang="en-US">
                <a:latin typeface="Book Antiqua" panose="02040602050305030304" pitchFamily="18" charset="0"/>
              </a:rPr>
              <a:t>- Човек има 2 генрације зуба (дифиодонција), али 3 периода дентиције</a:t>
            </a:r>
          </a:p>
          <a:p>
            <a:endParaRPr lang="sr-Cyrl-RS" altLang="en-US">
              <a:latin typeface="Book Antiqua" panose="02040602050305030304" pitchFamily="18" charset="0"/>
            </a:endParaRPr>
          </a:p>
          <a:p>
            <a:r>
              <a:rPr lang="sr-Cyrl-RS" altLang="en-US">
                <a:latin typeface="Book Antiqua" panose="02040602050305030304" pitchFamily="18" charset="0"/>
              </a:rPr>
              <a:t>	1) </a:t>
            </a:r>
            <a:r>
              <a:rPr lang="sr-Cyrl-RS" altLang="en-US" b="1">
                <a:latin typeface="Book Antiqua" panose="02040602050305030304" pitchFamily="18" charset="0"/>
              </a:rPr>
              <a:t>период примарне (млечне) дентиције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	   - период у коме су само млечни зуби присутниу устима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	   - започиње ницањем млечног доњег централног секутића </a:t>
            </a:r>
            <a:br>
              <a:rPr lang="sr-Cyrl-RS" altLang="en-US">
                <a:latin typeface="Book Antiqua" panose="02040602050305030304" pitchFamily="18" charset="0"/>
              </a:rPr>
            </a:br>
            <a:r>
              <a:rPr lang="sr-Cyrl-RS" altLang="en-US">
                <a:latin typeface="Book Antiqua" panose="02040602050305030304" pitchFamily="18" charset="0"/>
              </a:rPr>
              <a:t>                    (око 6.-7. месеца постнатално) и завршава се ницањем првог 	     сталног зуба, обично доњег првог молара (око 6. године)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	</a:t>
            </a:r>
            <a:r>
              <a:rPr lang="sr-Cyrl-RS" altLang="en-US" b="1">
                <a:latin typeface="Book Antiqua" panose="02040602050305030304" pitchFamily="18" charset="0"/>
              </a:rPr>
              <a:t>2) период мешовите дентиције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	    - период у коме су истовремено присутни и млечни истални зуби 	      у устима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	     - обично траје од 6.-12. године и завршава се ексфолијацијом 	      (љуспањем - испадањем) последњег млечног зуба (обично 	       млечни горњи други кутњак)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	</a:t>
            </a:r>
            <a:r>
              <a:rPr lang="sr-Cyrl-RS" altLang="en-US" b="1">
                <a:latin typeface="Book Antiqua" panose="02040602050305030304" pitchFamily="18" charset="0"/>
              </a:rPr>
              <a:t>3) период сталне дентиције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	     - доба живота у коме су само стални зуби присутни у устима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	     - почиње око 12. године и траје до краја живота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/>
          <p:cNvSpPr>
            <a:spLocks noChangeArrowheads="1"/>
          </p:cNvSpPr>
          <p:nvPr/>
        </p:nvSpPr>
        <p:spPr bwMode="auto">
          <a:xfrm>
            <a:off x="0" y="3000375"/>
            <a:ext cx="8572500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>
              <a:lnSpc>
                <a:spcPct val="90000"/>
              </a:lnSpc>
            </a:pPr>
            <a:r>
              <a:rPr lang="sr-Latn-CS" altLang="en-US" sz="2400">
                <a:latin typeface="Book Antiqua" panose="02040602050305030304" pitchFamily="18" charset="0"/>
              </a:rPr>
              <a:t>     </a:t>
            </a:r>
            <a:endParaRPr lang="sr-Latn-CS" altLang="en-US" sz="2000">
              <a:latin typeface="Book Antiqua" panose="02040602050305030304" pitchFamily="18" charset="0"/>
            </a:endParaRPr>
          </a:p>
        </p:txBody>
      </p:sp>
      <p:pic>
        <p:nvPicPr>
          <p:cNvPr id="21507" name="Rectangl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7150" y="122238"/>
            <a:ext cx="4052888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TextBox 9"/>
          <p:cNvSpPr txBox="1">
            <a:spLocks noChangeArrowheads="1"/>
          </p:cNvSpPr>
          <p:nvPr/>
        </p:nvSpPr>
        <p:spPr bwMode="auto">
          <a:xfrm>
            <a:off x="428625" y="1001713"/>
            <a:ext cx="29495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r>
              <a:rPr lang="zh-CN" altLang="en-US" sz="2400" b="1" u="sng">
                <a:latin typeface="Book Antiqua" panose="02040602050305030304" pitchFamily="18" charset="0"/>
              </a:rPr>
              <a:t>II</a:t>
            </a:r>
            <a:r>
              <a:rPr lang="zh-CN" altLang="en-US" sz="2000" b="1" u="sng">
                <a:latin typeface="Book Antiqua" panose="02040602050305030304" pitchFamily="18" charset="0"/>
              </a:rPr>
              <a:t> </a:t>
            </a:r>
            <a:r>
              <a:rPr lang="sr-Cyrl-RS" altLang="sr-Cyrl-CS" sz="2000" b="1" u="sng">
                <a:latin typeface="Book Antiqua" panose="02040602050305030304" pitchFamily="18" charset="0"/>
              </a:rPr>
              <a:t>Периоди дентиције</a:t>
            </a:r>
          </a:p>
        </p:txBody>
      </p:sp>
      <p:sp>
        <p:nvSpPr>
          <p:cNvPr id="21509" name="Text Box 1"/>
          <p:cNvSpPr txBox="1">
            <a:spLocks noChangeArrowheads="1"/>
          </p:cNvSpPr>
          <p:nvPr/>
        </p:nvSpPr>
        <p:spPr bwMode="auto">
          <a:xfrm>
            <a:off x="414338" y="1660525"/>
            <a:ext cx="8412162" cy="475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r>
              <a:rPr lang="sr-Cyrl-RS" altLang="en-US">
                <a:latin typeface="Book Antiqua" panose="02040602050305030304" pitchFamily="18" charset="0"/>
              </a:rPr>
              <a:t>* Супституентни зуби: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   - Представљају сталне зубе који замењују испале млечне претходнике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     (ресорпција - природни процес нестајања корена млечних зуба</a:t>
            </a:r>
            <a:br>
              <a:rPr lang="sr-Cyrl-RS" altLang="en-US">
                <a:latin typeface="Book Antiqua" panose="02040602050305030304" pitchFamily="18" charset="0"/>
              </a:rPr>
            </a:br>
            <a:r>
              <a:rPr lang="sr-Cyrl-RS" altLang="en-US">
                <a:latin typeface="Book Antiqua" panose="02040602050305030304" pitchFamily="18" charset="0"/>
              </a:rPr>
              <a:t>       ексфолијација - љуспање корена млечног зуба, уобичајен назив за</a:t>
            </a:r>
            <a:br>
              <a:rPr lang="sr-Cyrl-RS" altLang="en-US">
                <a:latin typeface="Book Antiqua" panose="02040602050305030304" pitchFamily="18" charset="0"/>
              </a:rPr>
            </a:br>
            <a:r>
              <a:rPr lang="sr-Cyrl-RS" altLang="en-US">
                <a:latin typeface="Book Antiqua" panose="02040602050305030304" pitchFamily="18" charset="0"/>
              </a:rPr>
              <a:t>       испадање млечног зуба)</a:t>
            </a:r>
          </a:p>
          <a:p>
            <a:endParaRPr lang="sr-Cyrl-RS" altLang="en-US">
              <a:latin typeface="Book Antiqua" panose="02040602050305030304" pitchFamily="18" charset="0"/>
            </a:endParaRPr>
          </a:p>
          <a:p>
            <a:r>
              <a:rPr lang="sr-Cyrl-RS" altLang="en-US">
                <a:latin typeface="Book Antiqua" panose="02040602050305030304" pitchFamily="18" charset="0"/>
              </a:rPr>
              <a:t>   - С обзиром да има 20 млечних зуба, постоји и 20 супституентних зуба.</a:t>
            </a:r>
          </a:p>
          <a:p>
            <a:endParaRPr lang="sr-Cyrl-RS" altLang="en-US">
              <a:latin typeface="Book Antiqua" panose="02040602050305030304" pitchFamily="18" charset="0"/>
            </a:endParaRPr>
          </a:p>
          <a:p>
            <a:r>
              <a:rPr lang="sr-Cyrl-RS" altLang="en-US">
                <a:latin typeface="Book Antiqua" panose="02040602050305030304" pitchFamily="18" charset="0"/>
              </a:rPr>
              <a:t>   - Стални зуби који су и </a:t>
            </a:r>
            <a:r>
              <a:rPr lang="sr-Cyrl-RS" altLang="en-US" u="sng">
                <a:latin typeface="Book Antiqua" panose="02040602050305030304" pitchFamily="18" charset="0"/>
              </a:rPr>
              <a:t>супституенти су</a:t>
            </a:r>
            <a:r>
              <a:rPr lang="sr-Cyrl-RS" altLang="en-US">
                <a:latin typeface="Book Antiqua" panose="02040602050305030304" pitchFamily="18" charset="0"/>
              </a:rPr>
              <a:t>: секутићи, очњаци и премолари</a:t>
            </a:r>
          </a:p>
          <a:p>
            <a:endParaRPr lang="sr-Cyrl-RS" altLang="en-US">
              <a:latin typeface="Book Antiqua" panose="02040602050305030304" pitchFamily="18" charset="0"/>
            </a:endParaRPr>
          </a:p>
          <a:p>
            <a:r>
              <a:rPr lang="sr-Cyrl-RS" altLang="en-US">
                <a:latin typeface="Book Antiqua" panose="02040602050305030304" pitchFamily="18" charset="0"/>
              </a:rPr>
              <a:t>   - Секутићи и очњаци замењују аналогне млечне претходнике, док</a:t>
            </a:r>
            <a:br>
              <a:rPr lang="sr-Cyrl-RS" altLang="en-US">
                <a:latin typeface="Book Antiqua" panose="02040602050305030304" pitchFamily="18" charset="0"/>
              </a:rPr>
            </a:br>
            <a:r>
              <a:rPr lang="sr-Cyrl-RS" altLang="en-US">
                <a:latin typeface="Book Antiqua" panose="02040602050305030304" pitchFamily="18" charset="0"/>
              </a:rPr>
              <a:t>      премолари замењују млечне моларе</a:t>
            </a:r>
          </a:p>
          <a:p>
            <a:endParaRPr lang="sr-Cyrl-RS" altLang="en-US">
              <a:latin typeface="Book Antiqua" panose="02040602050305030304" pitchFamily="18" charset="0"/>
            </a:endParaRPr>
          </a:p>
          <a:p>
            <a:r>
              <a:rPr lang="sr-Cyrl-RS" altLang="en-US">
                <a:latin typeface="Book Antiqua" panose="02040602050305030304" pitchFamily="18" charset="0"/>
              </a:rPr>
              <a:t>   - Једини стални зуби који </a:t>
            </a:r>
            <a:r>
              <a:rPr lang="sr-Cyrl-RS" altLang="en-US" u="sng">
                <a:latin typeface="Book Antiqua" panose="02040602050305030304" pitchFamily="18" charset="0"/>
              </a:rPr>
              <a:t>нису супституенти</a:t>
            </a:r>
            <a:r>
              <a:rPr lang="sr-Cyrl-RS" altLang="en-US">
                <a:latin typeface="Book Antiqua" panose="02040602050305030304" pitchFamily="18" charset="0"/>
              </a:rPr>
              <a:t> су стални молари</a:t>
            </a:r>
          </a:p>
          <a:p>
            <a:endParaRPr lang="sr-Cyrl-RS" altLang="en-US">
              <a:latin typeface="Book Antiqua" panose="02040602050305030304" pitchFamily="18" charset="0"/>
            </a:endParaRPr>
          </a:p>
          <a:p>
            <a:endParaRPr lang="sr-Cyrl-RS" altLang="en-US">
              <a:latin typeface="Book Antiqua" panose="02040602050305030304" pitchFamily="18" charset="0"/>
            </a:endParaRPr>
          </a:p>
          <a:p>
            <a:r>
              <a:rPr lang="sr-Cyrl-RS" altLang="en-US">
                <a:latin typeface="Book Antiqua" panose="02040602050305030304" pitchFamily="18" charset="0"/>
              </a:rPr>
              <a:t>	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ChangeArrowheads="1"/>
          </p:cNvSpPr>
          <p:nvPr/>
        </p:nvSpPr>
        <p:spPr bwMode="auto">
          <a:xfrm>
            <a:off x="0" y="3000375"/>
            <a:ext cx="8572500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>
              <a:lnSpc>
                <a:spcPct val="90000"/>
              </a:lnSpc>
            </a:pPr>
            <a:r>
              <a:rPr lang="sr-Latn-CS" altLang="en-US" sz="2400">
                <a:latin typeface="Book Antiqua" panose="02040602050305030304" pitchFamily="18" charset="0"/>
              </a:rPr>
              <a:t>     </a:t>
            </a:r>
            <a:endParaRPr lang="sr-Latn-CS" altLang="en-US" sz="2000">
              <a:latin typeface="Book Antiqua" panose="02040602050305030304" pitchFamily="18" charset="0"/>
            </a:endParaRPr>
          </a:p>
        </p:txBody>
      </p:sp>
      <p:pic>
        <p:nvPicPr>
          <p:cNvPr id="22531" name="Rectangl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7150" y="122238"/>
            <a:ext cx="4052888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TextBox 9"/>
          <p:cNvSpPr txBox="1">
            <a:spLocks noChangeArrowheads="1"/>
          </p:cNvSpPr>
          <p:nvPr/>
        </p:nvSpPr>
        <p:spPr bwMode="auto">
          <a:xfrm>
            <a:off x="428625" y="1001713"/>
            <a:ext cx="33797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r>
              <a:rPr lang="sr-Cyrl-RS" altLang="sr-Cyrl-CS" sz="2000" b="1" u="sng">
                <a:latin typeface="Book Antiqua" panose="02040602050305030304" pitchFamily="18" charset="0"/>
              </a:rPr>
              <a:t>Хронологија ницања зуба</a:t>
            </a:r>
          </a:p>
        </p:txBody>
      </p:sp>
      <p:sp>
        <p:nvSpPr>
          <p:cNvPr id="22533" name="Text Box 1"/>
          <p:cNvSpPr txBox="1">
            <a:spLocks noChangeArrowheads="1"/>
          </p:cNvSpPr>
          <p:nvPr/>
        </p:nvSpPr>
        <p:spPr bwMode="auto">
          <a:xfrm>
            <a:off x="414338" y="1660525"/>
            <a:ext cx="8412162" cy="3389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endParaRPr lang="sr-Cyrl-RS" altLang="en-US">
              <a:latin typeface="Book Antiqua" panose="02040602050305030304" pitchFamily="18" charset="0"/>
            </a:endParaRPr>
          </a:p>
          <a:p>
            <a:r>
              <a:rPr lang="sr-Cyrl-RS" altLang="en-US">
                <a:latin typeface="Book Antiqua" panose="02040602050305030304" pitchFamily="18" charset="0"/>
              </a:rPr>
              <a:t>   - У избијању (ерупцији) доњи зуби обично претходе аналогним горњим зубима и у примарној и у сталној дентицији</a:t>
            </a:r>
          </a:p>
          <a:p>
            <a:endParaRPr lang="sr-Cyrl-RS" altLang="en-US">
              <a:latin typeface="Book Antiqua" panose="02040602050305030304" pitchFamily="18" charset="0"/>
            </a:endParaRPr>
          </a:p>
          <a:p>
            <a:r>
              <a:rPr lang="sr-Cyrl-RS" altLang="en-US">
                <a:latin typeface="Book Antiqua" panose="02040602050305030304" pitchFamily="18" charset="0"/>
              </a:rPr>
              <a:t>Примарна дентиција: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   - Обично млечни зуби обично ничу почев од секутића ка кутњацима.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     Изузетак: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	- очњаци обично ничу после првих млечних молара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   </a:t>
            </a:r>
          </a:p>
          <a:p>
            <a:endParaRPr lang="sr-Cyrl-RS" altLang="en-US">
              <a:latin typeface="Book Antiqua" panose="02040602050305030304" pitchFamily="18" charset="0"/>
            </a:endParaRPr>
          </a:p>
          <a:p>
            <a:endParaRPr lang="sr-Cyrl-RS" altLang="en-US">
              <a:latin typeface="Book Antiqua" panose="02040602050305030304" pitchFamily="18" charset="0"/>
            </a:endParaRPr>
          </a:p>
          <a:p>
            <a:r>
              <a:rPr lang="sr-Cyrl-RS" altLang="en-US">
                <a:latin typeface="Book Antiqua" panose="02040602050305030304" pitchFamily="18" charset="0"/>
              </a:rPr>
              <a:t>	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317625" y="4349750"/>
          <a:ext cx="6310313" cy="1707836"/>
        </p:xfrm>
        <a:graphic>
          <a:graphicData uri="http://schemas.openxmlformats.org/drawingml/2006/table">
            <a:tbl>
              <a:tblPr/>
              <a:tblGrid>
                <a:gridCol w="560388">
                  <a:extLst>
                    <a:ext uri="{9D8B030D-6E8A-4147-A177-3AD203B41FA5}">
                      <a16:colId xmlns="" xmlns:a16="http://schemas.microsoft.com/office/drawing/2014/main" val="4054405505"/>
                    </a:ext>
                  </a:extLst>
                </a:gridCol>
                <a:gridCol w="1176337">
                  <a:extLst>
                    <a:ext uri="{9D8B030D-6E8A-4147-A177-3AD203B41FA5}">
                      <a16:colId xmlns="" xmlns:a16="http://schemas.microsoft.com/office/drawing/2014/main" val="2019403861"/>
                    </a:ext>
                  </a:extLst>
                </a:gridCol>
                <a:gridCol w="923925">
                  <a:extLst>
                    <a:ext uri="{9D8B030D-6E8A-4147-A177-3AD203B41FA5}">
                      <a16:colId xmlns="" xmlns:a16="http://schemas.microsoft.com/office/drawing/2014/main" val="2592864715"/>
                    </a:ext>
                  </a:extLst>
                </a:gridCol>
                <a:gridCol w="957263">
                  <a:extLst>
                    <a:ext uri="{9D8B030D-6E8A-4147-A177-3AD203B41FA5}">
                      <a16:colId xmlns="" xmlns:a16="http://schemas.microsoft.com/office/drawing/2014/main" val="3840702515"/>
                    </a:ext>
                  </a:extLst>
                </a:gridCol>
                <a:gridCol w="903287">
                  <a:extLst>
                    <a:ext uri="{9D8B030D-6E8A-4147-A177-3AD203B41FA5}">
                      <a16:colId xmlns="" xmlns:a16="http://schemas.microsoft.com/office/drawing/2014/main" val="2577320447"/>
                    </a:ext>
                  </a:extLst>
                </a:gridCol>
                <a:gridCol w="901700">
                  <a:extLst>
                    <a:ext uri="{9D8B030D-6E8A-4147-A177-3AD203B41FA5}">
                      <a16:colId xmlns="" xmlns:a16="http://schemas.microsoft.com/office/drawing/2014/main" val="3132691207"/>
                    </a:ext>
                  </a:extLst>
                </a:gridCol>
                <a:gridCol w="887413">
                  <a:extLst>
                    <a:ext uri="{9D8B030D-6E8A-4147-A177-3AD203B41FA5}">
                      <a16:colId xmlns="" xmlns:a16="http://schemas.microsoft.com/office/drawing/2014/main" val="1180413304"/>
                    </a:ext>
                  </a:extLst>
                </a:gridCol>
              </a:tblGrid>
              <a:tr h="427038">
                <a:tc gridSpan="2"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Млечни</a:t>
                      </a: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зуби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Централни секутић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Латерални секутић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Очњак 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Први премолар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Други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молар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762043882"/>
                  </a:ext>
                </a:extLst>
              </a:tr>
              <a:tr h="427038">
                <a:tc rowSpan="2"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Доњи  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Време ницања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месеци</a:t>
                      </a: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) 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606913222"/>
                  </a:ext>
                </a:extLst>
              </a:tr>
              <a:tr h="212725">
                <a:tc v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Редослед 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37440194"/>
                  </a:ext>
                </a:extLst>
              </a:tr>
              <a:tr h="427038">
                <a:tc rowSpan="2"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Горњи  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Време ницања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месеци</a:t>
                      </a: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) 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.5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49961054"/>
                  </a:ext>
                </a:extLst>
              </a:tr>
              <a:tr h="212725">
                <a:tc v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Редослед 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110269049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>
            <a:spLocks noChangeArrowheads="1"/>
          </p:cNvSpPr>
          <p:nvPr/>
        </p:nvSpPr>
        <p:spPr bwMode="auto">
          <a:xfrm>
            <a:off x="0" y="3000375"/>
            <a:ext cx="8572500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>
              <a:lnSpc>
                <a:spcPct val="90000"/>
              </a:lnSpc>
            </a:pPr>
            <a:r>
              <a:rPr lang="sr-Latn-CS" altLang="en-US" sz="2400">
                <a:latin typeface="Book Antiqua" panose="02040602050305030304" pitchFamily="18" charset="0"/>
              </a:rPr>
              <a:t>     </a:t>
            </a:r>
            <a:endParaRPr lang="sr-Latn-CS" altLang="en-US" sz="2000">
              <a:latin typeface="Book Antiqua" panose="02040602050305030304" pitchFamily="18" charset="0"/>
            </a:endParaRPr>
          </a:p>
        </p:txBody>
      </p:sp>
      <p:pic>
        <p:nvPicPr>
          <p:cNvPr id="23555" name="Rectangl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7150" y="122238"/>
            <a:ext cx="4052888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6" name="TextBox 9"/>
          <p:cNvSpPr txBox="1">
            <a:spLocks noChangeArrowheads="1"/>
          </p:cNvSpPr>
          <p:nvPr/>
        </p:nvSpPr>
        <p:spPr bwMode="auto">
          <a:xfrm>
            <a:off x="428625" y="1001713"/>
            <a:ext cx="33797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r>
              <a:rPr lang="sr-Cyrl-RS" altLang="sr-Cyrl-CS" sz="2000" b="1" u="sng">
                <a:latin typeface="Book Antiqua" panose="02040602050305030304" pitchFamily="18" charset="0"/>
              </a:rPr>
              <a:t>Хронологија ницања зуба</a:t>
            </a:r>
          </a:p>
        </p:txBody>
      </p:sp>
      <p:sp>
        <p:nvSpPr>
          <p:cNvPr id="23557" name="Text Box 1"/>
          <p:cNvSpPr txBox="1">
            <a:spLocks noChangeArrowheads="1"/>
          </p:cNvSpPr>
          <p:nvPr/>
        </p:nvSpPr>
        <p:spPr bwMode="auto">
          <a:xfrm>
            <a:off x="466725" y="1412875"/>
            <a:ext cx="8362950" cy="585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endParaRPr lang="sr-Cyrl-RS" altLang="en-US">
              <a:latin typeface="Book Antiqua" panose="02040602050305030304" pitchFamily="18" charset="0"/>
            </a:endParaRPr>
          </a:p>
          <a:p>
            <a:r>
              <a:rPr lang="sr-Cyrl-RS" altLang="en-US">
                <a:latin typeface="Book Antiqua" panose="02040602050305030304" pitchFamily="18" charset="0"/>
              </a:rPr>
              <a:t>Стална дентиција: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   - Обично зуби показују редослед у ницању у антеро-постериорном правцу. Изузеци: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	- први кутњаци ремете ово правило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	- у горњој вилици очњаци ничу након оба премолара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   </a:t>
            </a:r>
          </a:p>
          <a:p>
            <a:endParaRPr lang="sr-Cyrl-RS" altLang="en-US">
              <a:latin typeface="Book Antiqua" panose="02040602050305030304" pitchFamily="18" charset="0"/>
            </a:endParaRPr>
          </a:p>
          <a:p>
            <a:endParaRPr lang="sr-Cyrl-RS" altLang="en-US">
              <a:latin typeface="Book Antiqua" panose="02040602050305030304" pitchFamily="18" charset="0"/>
            </a:endParaRPr>
          </a:p>
          <a:p>
            <a:endParaRPr lang="sr-Cyrl-RS" altLang="en-US">
              <a:latin typeface="Book Antiqua" panose="02040602050305030304" pitchFamily="18" charset="0"/>
            </a:endParaRPr>
          </a:p>
          <a:p>
            <a:endParaRPr lang="sr-Cyrl-RS" altLang="en-US">
              <a:latin typeface="Book Antiqua" panose="02040602050305030304" pitchFamily="18" charset="0"/>
            </a:endParaRPr>
          </a:p>
          <a:p>
            <a:endParaRPr lang="sr-Cyrl-RS" altLang="en-US">
              <a:latin typeface="Book Antiqua" panose="02040602050305030304" pitchFamily="18" charset="0"/>
            </a:endParaRPr>
          </a:p>
          <a:p>
            <a:endParaRPr lang="sr-Cyrl-RS" altLang="en-US">
              <a:latin typeface="Book Antiqua" panose="02040602050305030304" pitchFamily="18" charset="0"/>
            </a:endParaRPr>
          </a:p>
          <a:p>
            <a:endParaRPr lang="sr-Cyrl-RS" altLang="en-US">
              <a:latin typeface="Book Antiqua" panose="02040602050305030304" pitchFamily="18" charset="0"/>
            </a:endParaRPr>
          </a:p>
          <a:p>
            <a:endParaRPr lang="sr-Cyrl-RS" altLang="en-US">
              <a:latin typeface="Book Antiqua" panose="02040602050305030304" pitchFamily="18" charset="0"/>
            </a:endParaRPr>
          </a:p>
          <a:p>
            <a:r>
              <a:rPr lang="sr-Cyrl-RS" altLang="en-US">
                <a:latin typeface="Book Antiqua" panose="02040602050305030304" pitchFamily="18" charset="0"/>
              </a:rPr>
              <a:t>- редослед ницања може бити различит и по полу и по расама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- свако одступање од уобичајеног редоследа, које траје дуже од 6 месеци,</a:t>
            </a:r>
            <a:br>
              <a:rPr lang="sr-Cyrl-RS" altLang="en-US">
                <a:latin typeface="Book Antiqua" panose="02040602050305030304" pitchFamily="18" charset="0"/>
              </a:rPr>
            </a:br>
            <a:r>
              <a:rPr lang="sr-Cyrl-RS" altLang="en-US">
                <a:latin typeface="Book Antiqua" panose="02040602050305030304" pitchFamily="18" charset="0"/>
              </a:rPr>
              <a:t>  захтева испитивање</a:t>
            </a:r>
          </a:p>
          <a:p>
            <a:endParaRPr lang="sr-Cyrl-RS" altLang="en-US">
              <a:latin typeface="Book Antiqua" panose="02040602050305030304" pitchFamily="18" charset="0"/>
            </a:endParaRPr>
          </a:p>
          <a:p>
            <a:endParaRPr lang="sr-Cyrl-RS" altLang="en-US">
              <a:latin typeface="Book Antiqua" panose="02040602050305030304" pitchFamily="18" charset="0"/>
            </a:endParaRPr>
          </a:p>
          <a:p>
            <a:r>
              <a:rPr lang="sr-Cyrl-RS" altLang="en-US">
                <a:latin typeface="Book Antiqua" panose="02040602050305030304" pitchFamily="18" charset="0"/>
              </a:rPr>
              <a:t>	</a:t>
            </a:r>
          </a:p>
        </p:txBody>
      </p:sp>
      <p:graphicFrame>
        <p:nvGraphicFramePr>
          <p:cNvPr id="2" name="Table -1"/>
          <p:cNvGraphicFramePr>
            <a:graphicFrameLocks noGrp="1"/>
          </p:cNvGraphicFramePr>
          <p:nvPr/>
        </p:nvGraphicFramePr>
        <p:xfrm>
          <a:off x="98425" y="3417888"/>
          <a:ext cx="8982075" cy="1707836"/>
        </p:xfrm>
        <a:graphic>
          <a:graphicData uri="http://schemas.openxmlformats.org/drawingml/2006/table">
            <a:tbl>
              <a:tblPr/>
              <a:tblGrid>
                <a:gridCol w="560388">
                  <a:extLst>
                    <a:ext uri="{9D8B030D-6E8A-4147-A177-3AD203B41FA5}">
                      <a16:colId xmlns="" xmlns:a16="http://schemas.microsoft.com/office/drawing/2014/main" val="1508628572"/>
                    </a:ext>
                  </a:extLst>
                </a:gridCol>
                <a:gridCol w="1176337">
                  <a:extLst>
                    <a:ext uri="{9D8B030D-6E8A-4147-A177-3AD203B41FA5}">
                      <a16:colId xmlns="" xmlns:a16="http://schemas.microsoft.com/office/drawing/2014/main" val="2566067457"/>
                    </a:ext>
                  </a:extLst>
                </a:gridCol>
                <a:gridCol w="923925">
                  <a:extLst>
                    <a:ext uri="{9D8B030D-6E8A-4147-A177-3AD203B41FA5}">
                      <a16:colId xmlns="" xmlns:a16="http://schemas.microsoft.com/office/drawing/2014/main" val="452802705"/>
                    </a:ext>
                  </a:extLst>
                </a:gridCol>
                <a:gridCol w="957263">
                  <a:extLst>
                    <a:ext uri="{9D8B030D-6E8A-4147-A177-3AD203B41FA5}">
                      <a16:colId xmlns="" xmlns:a16="http://schemas.microsoft.com/office/drawing/2014/main" val="3907527962"/>
                    </a:ext>
                  </a:extLst>
                </a:gridCol>
                <a:gridCol w="903287">
                  <a:extLst>
                    <a:ext uri="{9D8B030D-6E8A-4147-A177-3AD203B41FA5}">
                      <a16:colId xmlns="" xmlns:a16="http://schemas.microsoft.com/office/drawing/2014/main" val="1202552519"/>
                    </a:ext>
                  </a:extLst>
                </a:gridCol>
                <a:gridCol w="901700">
                  <a:extLst>
                    <a:ext uri="{9D8B030D-6E8A-4147-A177-3AD203B41FA5}">
                      <a16:colId xmlns="" xmlns:a16="http://schemas.microsoft.com/office/drawing/2014/main" val="3573986407"/>
                    </a:ext>
                  </a:extLst>
                </a:gridCol>
                <a:gridCol w="896938">
                  <a:extLst>
                    <a:ext uri="{9D8B030D-6E8A-4147-A177-3AD203B41FA5}">
                      <a16:colId xmlns="" xmlns:a16="http://schemas.microsoft.com/office/drawing/2014/main" val="183538254"/>
                    </a:ext>
                  </a:extLst>
                </a:gridCol>
                <a:gridCol w="893762">
                  <a:extLst>
                    <a:ext uri="{9D8B030D-6E8A-4147-A177-3AD203B41FA5}">
                      <a16:colId xmlns="" xmlns:a16="http://schemas.microsoft.com/office/drawing/2014/main" val="2121139034"/>
                    </a:ext>
                  </a:extLst>
                </a:gridCol>
                <a:gridCol w="887413">
                  <a:extLst>
                    <a:ext uri="{9D8B030D-6E8A-4147-A177-3AD203B41FA5}">
                      <a16:colId xmlns="" xmlns:a16="http://schemas.microsoft.com/office/drawing/2014/main" val="3828931566"/>
                    </a:ext>
                  </a:extLst>
                </a:gridCol>
                <a:gridCol w="881062">
                  <a:extLst>
                    <a:ext uri="{9D8B030D-6E8A-4147-A177-3AD203B41FA5}">
                      <a16:colId xmlns="" xmlns:a16="http://schemas.microsoft.com/office/drawing/2014/main" val="2650273500"/>
                    </a:ext>
                  </a:extLst>
                </a:gridCol>
              </a:tblGrid>
              <a:tr h="427038">
                <a:tc gridSpan="2"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Стални зуби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Централни секутић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Латерални секутић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Очњак 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Први премолар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Други премолар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Први молар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Други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молар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Трећи молар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419521010"/>
                  </a:ext>
                </a:extLst>
              </a:tr>
              <a:tr h="427038">
                <a:tc rowSpan="2"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Доњи  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Време ницања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(године) 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6-7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7-8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9-10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10-11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11-12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6-7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11-13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17-21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646770163"/>
                  </a:ext>
                </a:extLst>
              </a:tr>
              <a:tr h="212725">
                <a:tc v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Редослед 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829743703"/>
                  </a:ext>
                </a:extLst>
              </a:tr>
              <a:tr h="427038">
                <a:tc rowSpan="2"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Горњи  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Време ницања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(године) 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7-8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8-9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11-12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10-11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11-12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6-7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12-13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17-21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472360258"/>
                  </a:ext>
                </a:extLst>
              </a:tr>
              <a:tr h="212725">
                <a:tc v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Редослед 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0" marR="0" marT="0" marB="1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170200524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 noChangeArrowheads="1"/>
          </p:cNvSpPr>
          <p:nvPr>
            <p:ph type="title" idx="4294967295"/>
          </p:nvPr>
        </p:nvSpPr>
        <p:spPr>
          <a:xfrm>
            <a:off x="2130425" y="365125"/>
            <a:ext cx="5018088" cy="736600"/>
          </a:xfrm>
        </p:spPr>
        <p:txBody>
          <a:bodyPr anchor="ctr"/>
          <a:lstStyle/>
          <a:p>
            <a:r>
              <a:rPr lang="sr-Cyrl-RS" altLang="zh-CN" sz="3200" smtClean="0">
                <a:solidFill>
                  <a:schemeClr val="tx1"/>
                </a:solidFill>
                <a:latin typeface="Book Antiqua" panose="02040602050305030304" pitchFamily="18" charset="0"/>
              </a:rPr>
              <a:t>Стоматогнатни систем</a:t>
            </a:r>
          </a:p>
        </p:txBody>
      </p:sp>
      <p:sp>
        <p:nvSpPr>
          <p:cNvPr id="24579" name="Text Box 4"/>
          <p:cNvSpPr txBox="1">
            <a:spLocks noChangeArrowheads="1"/>
          </p:cNvSpPr>
          <p:nvPr/>
        </p:nvSpPr>
        <p:spPr bwMode="auto">
          <a:xfrm>
            <a:off x="414338" y="1301750"/>
            <a:ext cx="8412162" cy="585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r>
              <a:rPr lang="sr-Cyrl-RS" altLang="en-US">
                <a:latin typeface="Book Antiqua" panose="02040602050305030304" pitchFamily="18" charset="0"/>
              </a:rPr>
              <a:t>* Стоматогнатни (орофацијални или мастикаторни) систем представља</a:t>
            </a:r>
            <a:br>
              <a:rPr lang="sr-Cyrl-RS" altLang="en-US">
                <a:latin typeface="Book Antiqua" panose="02040602050305030304" pitchFamily="18" charset="0"/>
              </a:rPr>
            </a:br>
            <a:r>
              <a:rPr lang="sr-Cyrl-RS" altLang="en-US">
                <a:latin typeface="Book Antiqua" panose="02040602050305030304" pitchFamily="18" charset="0"/>
              </a:rPr>
              <a:t>  функционалну јединицу коју чине темпоромандибуларни зглобови са</a:t>
            </a:r>
            <a:br>
              <a:rPr lang="sr-Cyrl-RS" altLang="en-US">
                <a:latin typeface="Book Antiqua" panose="02040602050305030304" pitchFamily="18" charset="0"/>
              </a:rPr>
            </a:br>
            <a:r>
              <a:rPr lang="sr-Cyrl-RS" altLang="en-US">
                <a:latin typeface="Book Antiqua" panose="02040602050305030304" pitchFamily="18" charset="0"/>
              </a:rPr>
              <a:t>  морфолошким елементима усне дупље.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- Ова функционална целина остварена је неуромишићном координацијом.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- Чине га: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	- вилични зглобови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	- доња и горња вилица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	- зуби са парадпнцијумом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	- мастикаторни и периорални мишићи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	- мишићи језика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	- пљувачне жлезде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	- крвни и лимфни судови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	- чулни органи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	- нервни елементи</a:t>
            </a:r>
          </a:p>
          <a:p>
            <a:endParaRPr lang="sr-Cyrl-RS" altLang="en-US">
              <a:latin typeface="Book Antiqua" panose="02040602050305030304" pitchFamily="18" charset="0"/>
            </a:endParaRPr>
          </a:p>
          <a:p>
            <a:r>
              <a:rPr lang="sr-Cyrl-RS" altLang="en-US">
                <a:latin typeface="Book Antiqua" panose="02040602050305030304" pitchFamily="18" charset="0"/>
              </a:rPr>
              <a:t>- Функција: - ингестија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	       - говор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	       - дисање</a:t>
            </a:r>
          </a:p>
          <a:p>
            <a:endParaRPr lang="sr-Cyrl-RS" altLang="en-US">
              <a:latin typeface="Book Antiqua" panose="02040602050305030304" pitchFamily="18" charset="0"/>
            </a:endParaRPr>
          </a:p>
          <a:p>
            <a:endParaRPr lang="sr-Cyrl-RS" altLang="en-US">
              <a:latin typeface="Book Antiqua" panose="02040602050305030304" pitchFamily="18" charset="0"/>
            </a:endParaRPr>
          </a:p>
          <a:p>
            <a:r>
              <a:rPr lang="sr-Cyrl-RS" altLang="en-US">
                <a:latin typeface="Book Antiqua" panose="02040602050305030304" pitchFamily="18" charset="0"/>
              </a:rPr>
              <a:t>	</a:t>
            </a:r>
          </a:p>
        </p:txBody>
      </p:sp>
      <p:pic>
        <p:nvPicPr>
          <p:cNvPr id="24580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15" t="20580" r="16920" b="4823"/>
          <a:stretch>
            <a:fillRect/>
          </a:stretch>
        </p:blipFill>
        <p:spPr bwMode="auto">
          <a:xfrm>
            <a:off x="5649913" y="3859213"/>
            <a:ext cx="3052762" cy="2557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 noChangeArrowheads="1"/>
          </p:cNvSpPr>
          <p:nvPr>
            <p:ph type="title" idx="4294967295"/>
          </p:nvPr>
        </p:nvSpPr>
        <p:spPr>
          <a:xfrm>
            <a:off x="2130425" y="365125"/>
            <a:ext cx="5018088" cy="736600"/>
          </a:xfrm>
        </p:spPr>
        <p:txBody>
          <a:bodyPr anchor="ctr"/>
          <a:lstStyle/>
          <a:p>
            <a:r>
              <a:rPr lang="sr-Cyrl-RS" altLang="zh-CN" sz="3200" smtClean="0">
                <a:solidFill>
                  <a:schemeClr val="tx1"/>
                </a:solidFill>
                <a:latin typeface="Book Antiqua" panose="02040602050305030304" pitchFamily="18" charset="0"/>
              </a:rPr>
              <a:t>Ингестија</a:t>
            </a:r>
          </a:p>
        </p:txBody>
      </p:sp>
      <p:sp>
        <p:nvSpPr>
          <p:cNvPr id="25603" name="Text Box 4"/>
          <p:cNvSpPr txBox="1">
            <a:spLocks noChangeArrowheads="1"/>
          </p:cNvSpPr>
          <p:nvPr/>
        </p:nvSpPr>
        <p:spPr bwMode="auto">
          <a:xfrm>
            <a:off x="414338" y="1301750"/>
            <a:ext cx="8412162" cy="585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r>
              <a:rPr lang="sr-Cyrl-RS" altLang="en-US">
                <a:latin typeface="Book Antiqua" panose="02040602050305030304" pitchFamily="18" charset="0"/>
              </a:rPr>
              <a:t>* Представља потупак уношења хране у тело кроз уста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- Дели се у три фазе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	- фаза сечења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	- фаза жвакања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	- фаза гутања</a:t>
            </a:r>
          </a:p>
          <a:p>
            <a:endParaRPr lang="sr-Cyrl-RS" altLang="en-US">
              <a:latin typeface="Book Antiqua" panose="02040602050305030304" pitchFamily="18" charset="0"/>
            </a:endParaRPr>
          </a:p>
          <a:p>
            <a:r>
              <a:rPr lang="sr-Cyrl-RS" altLang="en-US">
                <a:latin typeface="Book Antiqua" panose="02040602050305030304" pitchFamily="18" charset="0"/>
              </a:rPr>
              <a:t>1) Фаза сечења:</a:t>
            </a:r>
          </a:p>
          <a:p>
            <a:endParaRPr lang="sr-Cyrl-RS" altLang="en-US">
              <a:latin typeface="Book Antiqua" panose="02040602050305030304" pitchFamily="18" charset="0"/>
            </a:endParaRPr>
          </a:p>
          <a:p>
            <a:r>
              <a:rPr lang="sr-Cyrl-RS" altLang="en-US">
                <a:latin typeface="Book Antiqua" panose="02040602050305030304" pitchFamily="18" charset="0"/>
              </a:rPr>
              <a:t>- карактерише је </a:t>
            </a:r>
            <a:r>
              <a:rPr lang="sr-Cyrl-RS" altLang="en-US" b="1">
                <a:latin typeface="Book Antiqua" panose="02040602050305030304" pitchFamily="18" charset="0"/>
              </a:rPr>
              <a:t>бридни загриз </a:t>
            </a:r>
            <a:r>
              <a:rPr lang="sr-Cyrl-RS" altLang="en-US">
                <a:latin typeface="Book Antiqua" panose="02040602050305030304" pitchFamily="18" charset="0"/>
              </a:rPr>
              <a:t>- однос класе секутића при коме су инцизални гребени горњих секутића тачно изнад инцизалних гребена доњих секутића, а бочни зуби у дисклузији (нису у оклузалном контакту).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- сечењем се одређује величина залогаја погодна за жвакање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- током сечења, доња вилица изводи покрет пропулзије или латеропулзију;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   погодан однос секутића (и очњака) и погодна сила загрижаја, омогућавају</a:t>
            </a:r>
            <a:br>
              <a:rPr lang="sr-Cyrl-RS" altLang="en-US">
                <a:latin typeface="Book Antiqua" panose="02040602050305030304" pitchFamily="18" charset="0"/>
              </a:rPr>
            </a:br>
            <a:r>
              <a:rPr lang="sr-Cyrl-RS" altLang="en-US">
                <a:latin typeface="Book Antiqua" panose="02040602050305030304" pitchFamily="18" charset="0"/>
              </a:rPr>
              <a:t>  брзо продирање зуба у масу хране током затварања и ретропулзије доње</a:t>
            </a:r>
            <a:br>
              <a:rPr lang="sr-Cyrl-RS" altLang="en-US">
                <a:latin typeface="Book Antiqua" panose="02040602050305030304" pitchFamily="18" charset="0"/>
              </a:rPr>
            </a:br>
            <a:r>
              <a:rPr lang="sr-Cyrl-RS" altLang="en-US">
                <a:latin typeface="Book Antiqua" panose="02040602050305030304" pitchFamily="18" charset="0"/>
              </a:rPr>
              <a:t>  вилице.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- предњи зубе служе и као чуло за тестирање физичких својстава хране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- на крају фазе, залогај се помоћу језика упућује ка бочним зубима</a:t>
            </a:r>
          </a:p>
          <a:p>
            <a:endParaRPr lang="sr-Cyrl-RS" altLang="en-US">
              <a:latin typeface="Book Antiqua" panose="02040602050305030304" pitchFamily="18" charset="0"/>
            </a:endParaRPr>
          </a:p>
          <a:p>
            <a:endParaRPr lang="sr-Cyrl-RS" altLang="en-US">
              <a:latin typeface="Book Antiqua" panose="02040602050305030304" pitchFamily="18" charset="0"/>
            </a:endParaRPr>
          </a:p>
          <a:p>
            <a:r>
              <a:rPr lang="sr-Cyrl-RS" altLang="en-US">
                <a:latin typeface="Book Antiqua" panose="02040602050305030304" pitchFamily="18" charset="0"/>
              </a:rPr>
              <a:t>	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>
            <a:spLocks noChangeArrowheads="1"/>
          </p:cNvSpPr>
          <p:nvPr/>
        </p:nvSpPr>
        <p:spPr bwMode="auto">
          <a:xfrm>
            <a:off x="0" y="573088"/>
            <a:ext cx="9144000" cy="5938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r>
              <a:rPr lang="zh-CN" altLang="en-US" sz="2000" b="1">
                <a:latin typeface="Book Antiqua" panose="02040602050305030304" pitchFamily="18" charset="0"/>
              </a:rPr>
              <a:t>     </a:t>
            </a:r>
          </a:p>
          <a:p>
            <a:r>
              <a:rPr lang="en-GB" altLang="zh-CN" sz="2000" b="1">
                <a:latin typeface="Book Antiqua" panose="02040602050305030304" pitchFamily="18" charset="0"/>
              </a:rPr>
              <a:t>     - </a:t>
            </a:r>
            <a:r>
              <a:rPr lang="sr-Cyrl-RS" altLang="zh-CN" sz="2000" b="1">
                <a:latin typeface="Book Antiqua" panose="02040602050305030304" pitchFamily="18" charset="0"/>
              </a:rPr>
              <a:t>Зуб (</a:t>
            </a:r>
            <a:r>
              <a:rPr lang="en-GB" altLang="sr-Cyrl-RS" sz="2000" b="1">
                <a:latin typeface="Book Antiqua" panose="02040602050305030304" pitchFamily="18" charset="0"/>
              </a:rPr>
              <a:t>dens</a:t>
            </a:r>
            <a:r>
              <a:rPr lang="sr-Cyrl-RS" altLang="zh-CN" sz="2000" b="1">
                <a:latin typeface="Book Antiqua" panose="02040602050305030304" pitchFamily="18" charset="0"/>
              </a:rPr>
              <a:t>) </a:t>
            </a:r>
            <a:r>
              <a:rPr lang="en-GB" altLang="sr-Cyrl-RS" sz="2000">
                <a:latin typeface="Book Antiqua" panose="02040602050305030304" pitchFamily="18" charset="0"/>
              </a:rPr>
              <a:t>- </a:t>
            </a:r>
            <a:r>
              <a:rPr lang="sr-Cyrl-RS" altLang="sr-Cyrl-RS" sz="2000">
                <a:latin typeface="Book Antiqua" panose="02040602050305030304" pitchFamily="18" charset="0"/>
              </a:rPr>
              <a:t>сваки орган који садржи дентин, независно од облика и 	               локализације</a:t>
            </a:r>
          </a:p>
          <a:p>
            <a:r>
              <a:rPr lang="sr-Cyrl-RS" altLang="sr-Cyrl-RS" sz="2000">
                <a:latin typeface="Book Antiqua" panose="02040602050305030304" pitchFamily="18" charset="0"/>
              </a:rPr>
              <a:t>     - калцификовани органи почетног дела дигестивног тракта са</a:t>
            </a:r>
            <a:br>
              <a:rPr lang="sr-Cyrl-RS" altLang="sr-Cyrl-RS" sz="2000">
                <a:latin typeface="Book Antiqua" panose="02040602050305030304" pitchFamily="18" charset="0"/>
              </a:rPr>
            </a:br>
            <a:r>
              <a:rPr lang="sr-Cyrl-RS" altLang="sr-Cyrl-RS" sz="2000">
                <a:latin typeface="Book Antiqua" panose="02040602050305030304" pitchFamily="18" charset="0"/>
              </a:rPr>
              <a:t>       основном улогом сечења и жвакања хране (мастикација)</a:t>
            </a:r>
          </a:p>
          <a:p>
            <a:endParaRPr lang="zh-CN" altLang="en-US" sz="2000" b="1">
              <a:latin typeface="Book Antiqua" panose="02040602050305030304" pitchFamily="18" charset="0"/>
            </a:endParaRPr>
          </a:p>
          <a:p>
            <a:r>
              <a:rPr lang="zh-CN" altLang="en-US" sz="2000">
                <a:latin typeface="Book Antiqua" panose="02040602050305030304" pitchFamily="18" charset="0"/>
              </a:rPr>
              <a:t>     - </a:t>
            </a:r>
            <a:r>
              <a:rPr lang="sr-Cyrl-CS" altLang="en-US" sz="2000">
                <a:latin typeface="Book Antiqua" panose="02040602050305030304" pitchFamily="18" charset="0"/>
              </a:rPr>
              <a:t>усађени су у </a:t>
            </a:r>
            <a:r>
              <a:rPr lang="zh-CN" altLang="en-US" sz="2000">
                <a:latin typeface="Book Antiqua" panose="02040602050305030304" pitchFamily="18" charset="0"/>
              </a:rPr>
              <a:t>alveoli dentales maxillae</a:t>
            </a:r>
            <a:r>
              <a:rPr lang="sr-Cyrl-CS" altLang="en-US" sz="2000">
                <a:latin typeface="Book Antiqua" panose="02040602050305030304" pitchFamily="18" charset="0"/>
              </a:rPr>
              <a:t> и </a:t>
            </a:r>
            <a:r>
              <a:rPr lang="zh-CN" altLang="en-US" sz="2000">
                <a:latin typeface="Book Antiqua" panose="02040602050305030304" pitchFamily="18" charset="0"/>
              </a:rPr>
              <a:t>mandibulae</a:t>
            </a:r>
            <a:br>
              <a:rPr lang="zh-CN" altLang="en-US" sz="2000">
                <a:latin typeface="Book Antiqua" panose="02040602050305030304" pitchFamily="18" charset="0"/>
              </a:rPr>
            </a:br>
            <a:r>
              <a:rPr lang="zh-CN" altLang="en-US" sz="2000">
                <a:latin typeface="Book Antiqua" panose="02040602050305030304" pitchFamily="18" charset="0"/>
              </a:rPr>
              <a:t>     - </a:t>
            </a:r>
            <a:r>
              <a:rPr lang="sr-Cyrl-CS" altLang="en-US" sz="2000">
                <a:latin typeface="Book Antiqua" panose="02040602050305030304" pitchFamily="18" charset="0"/>
              </a:rPr>
              <a:t>формирају</a:t>
            </a:r>
            <a:r>
              <a:rPr lang="sr-Cyrl-RS" altLang="sr-Cyrl-CS" sz="2000">
                <a:latin typeface="Book Antiqua" panose="02040602050305030304" pitchFamily="18" charset="0"/>
              </a:rPr>
              <a:t>:</a:t>
            </a:r>
            <a:br>
              <a:rPr lang="sr-Cyrl-RS" altLang="sr-Cyrl-CS" sz="2000">
                <a:latin typeface="Book Antiqua" panose="02040602050305030304" pitchFamily="18" charset="0"/>
              </a:rPr>
            </a:br>
            <a:r>
              <a:rPr lang="sr-Cyrl-RS" altLang="sr-Cyrl-CS" sz="2000">
                <a:latin typeface="Book Antiqua" panose="02040602050305030304" pitchFamily="18" charset="0"/>
              </a:rPr>
              <a:t>	- </a:t>
            </a:r>
            <a:r>
              <a:rPr lang="sr-Cyrl-RS" altLang="zh-CN" sz="2000">
                <a:latin typeface="Book Antiqua" panose="02040602050305030304" pitchFamily="18" charset="0"/>
              </a:rPr>
              <a:t>горњи дентални лук (</a:t>
            </a:r>
            <a:r>
              <a:rPr lang="zh-CN" altLang="en-US" sz="2000" b="1" i="1">
                <a:latin typeface="Book Antiqua" panose="02040602050305030304" pitchFamily="18" charset="0"/>
              </a:rPr>
              <a:t>arcus dentalis superior</a:t>
            </a:r>
            <a:r>
              <a:rPr lang="sr-Cyrl-RS" altLang="zh-CN" sz="2000" b="1" i="1">
                <a:latin typeface="Book Antiqua" panose="02040602050305030304" pitchFamily="18" charset="0"/>
              </a:rPr>
              <a:t>)</a:t>
            </a:r>
            <a:r>
              <a:rPr lang="sr-Cyrl-RS" altLang="zh-CN" sz="2000">
                <a:latin typeface="Book Antiqua" panose="02040602050305030304" pitchFamily="18" charset="0"/>
              </a:rPr>
              <a:t>, који је фиксни и</a:t>
            </a:r>
            <a:br>
              <a:rPr lang="sr-Cyrl-RS" altLang="zh-CN" sz="2000">
                <a:latin typeface="Book Antiqua" panose="02040602050305030304" pitchFamily="18" charset="0"/>
              </a:rPr>
            </a:br>
            <a:r>
              <a:rPr lang="sr-Cyrl-RS" altLang="zh-CN" sz="2000">
                <a:latin typeface="Book Antiqua" panose="02040602050305030304" pitchFamily="18" charset="0"/>
              </a:rPr>
              <a:t>                облика </a:t>
            </a:r>
            <a:r>
              <a:rPr lang="zh-CN" altLang="en-US" sz="2000">
                <a:latin typeface="Book Antiqua" panose="02040602050305030304" pitchFamily="18" charset="0"/>
              </a:rPr>
              <a:t> </a:t>
            </a:r>
            <a:r>
              <a:rPr lang="sr-Cyrl-RS" altLang="zh-CN" sz="2000">
                <a:latin typeface="Book Antiqua" panose="02040602050305030304" pitchFamily="18" charset="0"/>
              </a:rPr>
              <a:t>полуелипсе </a:t>
            </a:r>
            <a:r>
              <a:rPr lang="sr-Cyrl-CS" altLang="en-US" sz="2000">
                <a:latin typeface="Book Antiqua" panose="02040602050305030304" pitchFamily="18" charset="0"/>
              </a:rPr>
              <a:t>и</a:t>
            </a:r>
            <a:r>
              <a:rPr lang="zh-CN" altLang="en-US" sz="2000">
                <a:latin typeface="Book Antiqua" panose="02040602050305030304" pitchFamily="18" charset="0"/>
              </a:rPr>
              <a:t> </a:t>
            </a:r>
            <a:br>
              <a:rPr lang="zh-CN" altLang="en-US" sz="2000">
                <a:latin typeface="Book Antiqua" panose="02040602050305030304" pitchFamily="18" charset="0"/>
              </a:rPr>
            </a:br>
            <a:r>
              <a:rPr lang="sr-Cyrl-RS" altLang="zh-CN" sz="2000">
                <a:latin typeface="Book Antiqua" panose="02040602050305030304" pitchFamily="18" charset="0"/>
              </a:rPr>
              <a:t>	- доњи дентални лук</a:t>
            </a:r>
            <a:r>
              <a:rPr lang="zh-CN" altLang="en-US" sz="2000">
                <a:latin typeface="Book Antiqua" panose="02040602050305030304" pitchFamily="18" charset="0"/>
              </a:rPr>
              <a:t> </a:t>
            </a:r>
            <a:r>
              <a:rPr lang="zh-CN" altLang="en-US" sz="2000" b="1" i="1">
                <a:latin typeface="Book Antiqua" panose="02040602050305030304" pitchFamily="18" charset="0"/>
              </a:rPr>
              <a:t>arcus dentalis inferior</a:t>
            </a:r>
            <a:r>
              <a:rPr lang="sr-Cyrl-RS" altLang="zh-CN" sz="2000" b="1" i="1">
                <a:latin typeface="Book Antiqua" panose="02040602050305030304" pitchFamily="18" charset="0"/>
              </a:rPr>
              <a:t>,</a:t>
            </a:r>
            <a:r>
              <a:rPr lang="sr-Cyrl-RS" altLang="zh-CN" sz="2000">
                <a:latin typeface="Book Antiqua" panose="02040602050305030304" pitchFamily="18" charset="0"/>
              </a:rPr>
              <a:t> који је део мандибуле</a:t>
            </a:r>
            <a:br>
              <a:rPr lang="sr-Cyrl-RS" altLang="zh-CN" sz="2000">
                <a:latin typeface="Book Antiqua" panose="02040602050305030304" pitchFamily="18" charset="0"/>
              </a:rPr>
            </a:br>
            <a:r>
              <a:rPr lang="sr-Cyrl-RS" altLang="zh-CN" sz="2000">
                <a:latin typeface="Book Antiqua" panose="02040602050305030304" pitchFamily="18" charset="0"/>
              </a:rPr>
              <a:t>                 и облика је параболе</a:t>
            </a:r>
          </a:p>
          <a:p>
            <a:endParaRPr lang="sr-Cyrl-RS" altLang="zh-CN" sz="2000">
              <a:latin typeface="Book Antiqua" panose="02040602050305030304" pitchFamily="18" charset="0"/>
            </a:endParaRPr>
          </a:p>
          <a:p>
            <a:r>
              <a:rPr lang="sr-Cyrl-RS" altLang="zh-CN" sz="2000">
                <a:latin typeface="Book Antiqua" panose="02040602050305030304" pitchFamily="18" charset="0"/>
              </a:rPr>
              <a:t>     - Зуби горње (</a:t>
            </a:r>
            <a:r>
              <a:rPr lang="en-GB" altLang="sr-Cyrl-RS" sz="2000">
                <a:latin typeface="Book Antiqua" panose="02040602050305030304" pitchFamily="18" charset="0"/>
              </a:rPr>
              <a:t>dentes maxillares</a:t>
            </a:r>
            <a:r>
              <a:rPr lang="sr-Cyrl-RS" altLang="zh-CN" sz="2000">
                <a:latin typeface="Book Antiqua" panose="02040602050305030304" pitchFamily="18" charset="0"/>
              </a:rPr>
              <a:t>) и </a:t>
            </a:r>
          </a:p>
          <a:p>
            <a:r>
              <a:rPr lang="sr-Cyrl-RS" altLang="zh-CN" sz="2000">
                <a:latin typeface="Book Antiqua" panose="02040602050305030304" pitchFamily="18" charset="0"/>
              </a:rPr>
              <a:t>       зуби доње </a:t>
            </a:r>
            <a:r>
              <a:rPr lang="en-GB" altLang="sr-Cyrl-RS" sz="2000">
                <a:latin typeface="Book Antiqua" panose="02040602050305030304" pitchFamily="18" charset="0"/>
              </a:rPr>
              <a:t>(dentes mandibulares) </a:t>
            </a:r>
            <a:r>
              <a:rPr lang="sr-Cyrl-RS" altLang="sr-Cyrl-RS" sz="2000">
                <a:latin typeface="Book Antiqua" panose="02040602050305030304" pitchFamily="18" charset="0"/>
              </a:rPr>
              <a:t>заједно чине</a:t>
            </a:r>
          </a:p>
          <a:p>
            <a:r>
              <a:rPr lang="sr-Cyrl-RS" altLang="sr-Cyrl-RS" sz="2000">
                <a:latin typeface="Book Antiqua" panose="02040602050305030304" pitchFamily="18" charset="0"/>
              </a:rPr>
              <a:t>       </a:t>
            </a:r>
            <a:r>
              <a:rPr lang="sr-Cyrl-RS" altLang="sr-Cyrl-RS" sz="2000" b="1">
                <a:latin typeface="Book Antiqua" panose="02040602050305030304" pitchFamily="18" charset="0"/>
              </a:rPr>
              <a:t>зубик (</a:t>
            </a:r>
            <a:r>
              <a:rPr lang="en-GB" altLang="sr-Cyrl-RS" sz="2000" b="1">
                <a:latin typeface="Book Antiqua" panose="02040602050305030304" pitchFamily="18" charset="0"/>
              </a:rPr>
              <a:t>dentura)</a:t>
            </a:r>
          </a:p>
          <a:p>
            <a:pPr>
              <a:lnSpc>
                <a:spcPct val="150000"/>
              </a:lnSpc>
            </a:pPr>
            <a:r>
              <a:rPr lang="zh-CN" altLang="en-US" sz="2000" b="1" i="1">
                <a:latin typeface="Book Antiqua" panose="02040602050305030304" pitchFamily="18" charset="0"/>
              </a:rPr>
              <a:t>     - </a:t>
            </a:r>
            <a:r>
              <a:rPr lang="sr-Cyrl-CS" altLang="en-US" sz="2000" b="1" i="1">
                <a:latin typeface="Book Antiqua" panose="02040602050305030304" pitchFamily="18" charset="0"/>
              </a:rPr>
              <a:t>Оклузија</a:t>
            </a:r>
            <a:r>
              <a:rPr lang="zh-CN" altLang="en-US" sz="2000" b="1" i="1">
                <a:latin typeface="Book Antiqua" panose="02040602050305030304" pitchFamily="18" charset="0"/>
              </a:rPr>
              <a:t> </a:t>
            </a:r>
            <a:r>
              <a:rPr lang="zh-CN" altLang="en-US" sz="2000">
                <a:latin typeface="Book Antiqua" panose="02040602050305030304" pitchFamily="18" charset="0"/>
              </a:rPr>
              <a:t>– </a:t>
            </a:r>
            <a:r>
              <a:rPr lang="sr-Cyrl-CS" altLang="en-US">
                <a:latin typeface="Book Antiqua" panose="02040602050305030304" pitchFamily="18" charset="0"/>
              </a:rPr>
              <a:t>међусобни однос горњих и </a:t>
            </a:r>
          </a:p>
          <a:p>
            <a:pPr>
              <a:lnSpc>
                <a:spcPct val="150000"/>
              </a:lnSpc>
            </a:pPr>
            <a:r>
              <a:rPr lang="sr-Cyrl-CS" altLang="en-US">
                <a:latin typeface="Book Antiqua" panose="02040602050305030304" pitchFamily="18" charset="0"/>
              </a:rPr>
              <a:t>       доњих зуба</a:t>
            </a:r>
            <a:r>
              <a:rPr lang="zh-CN" altLang="en-US">
                <a:latin typeface="Book Antiqua" panose="02040602050305030304" pitchFamily="18" charset="0"/>
              </a:rPr>
              <a:t>, </a:t>
            </a:r>
            <a:r>
              <a:rPr lang="sr-Cyrl-CS" altLang="en-US">
                <a:latin typeface="Book Antiqua" panose="02040602050305030304" pitchFamily="18" charset="0"/>
              </a:rPr>
              <a:t>при затвореним устима</a:t>
            </a:r>
            <a:endParaRPr lang="zh-CN" altLang="en-US" sz="2000">
              <a:latin typeface="Book Antiqua" panose="02040602050305030304" pitchFamily="18" charset="0"/>
            </a:endParaRPr>
          </a:p>
        </p:txBody>
      </p:sp>
      <p:pic>
        <p:nvPicPr>
          <p:cNvPr id="8195" name="Rectangl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115888"/>
            <a:ext cx="4046537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99" t="13425" r="41356" b="50014"/>
          <a:stretch>
            <a:fillRect/>
          </a:stretch>
        </p:blipFill>
        <p:spPr bwMode="auto">
          <a:xfrm>
            <a:off x="5932488" y="4144963"/>
            <a:ext cx="2992437" cy="239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 noChangeArrowheads="1"/>
          </p:cNvSpPr>
          <p:nvPr>
            <p:ph type="title" idx="4294967295"/>
          </p:nvPr>
        </p:nvSpPr>
        <p:spPr>
          <a:xfrm>
            <a:off x="2130425" y="365125"/>
            <a:ext cx="5018088" cy="736600"/>
          </a:xfrm>
        </p:spPr>
        <p:txBody>
          <a:bodyPr anchor="ctr"/>
          <a:lstStyle/>
          <a:p>
            <a:r>
              <a:rPr lang="sr-Cyrl-RS" altLang="zh-CN" sz="3200" smtClean="0">
                <a:solidFill>
                  <a:schemeClr val="tx1"/>
                </a:solidFill>
                <a:latin typeface="Book Antiqua" panose="02040602050305030304" pitchFamily="18" charset="0"/>
              </a:rPr>
              <a:t>Ингестија</a:t>
            </a:r>
          </a:p>
        </p:txBody>
      </p:sp>
      <p:sp>
        <p:nvSpPr>
          <p:cNvPr id="26627" name="Text Box 4"/>
          <p:cNvSpPr txBox="1">
            <a:spLocks noChangeArrowheads="1"/>
          </p:cNvSpPr>
          <p:nvPr/>
        </p:nvSpPr>
        <p:spPr bwMode="auto">
          <a:xfrm>
            <a:off x="414338" y="1087438"/>
            <a:ext cx="8412162" cy="558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r>
              <a:rPr lang="sr-Cyrl-RS" altLang="en-US">
                <a:latin typeface="Book Antiqua" panose="02040602050305030304" pitchFamily="18" charset="0"/>
              </a:rPr>
              <a:t>* Оклузална интеракција бочних зуба током пропулзије доње вилице</a:t>
            </a:r>
          </a:p>
          <a:p>
            <a:endParaRPr lang="sr-Cyrl-RS" altLang="en-US">
              <a:latin typeface="Book Antiqua" panose="02040602050305030304" pitchFamily="18" charset="0"/>
            </a:endParaRPr>
          </a:p>
          <a:p>
            <a:r>
              <a:rPr lang="sr-Cyrl-RS" altLang="en-US">
                <a:latin typeface="Book Antiqua" panose="02040602050305030304" pitchFamily="18" charset="0"/>
              </a:rPr>
              <a:t>- полазна позиција за постизање сечивног загриза је обично положај физиолошког мировања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- понекад, започиње из положаја максималне интеркуспације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- несметану пропулзију мандибуле обезбеђују тзв. </a:t>
            </a:r>
            <a:r>
              <a:rPr lang="sr-Cyrl-RS" altLang="en-US" b="1">
                <a:latin typeface="Book Antiqua" panose="02040602050305030304" pitchFamily="18" charset="0"/>
              </a:rPr>
              <a:t>пропулзионе падине</a:t>
            </a:r>
            <a:r>
              <a:rPr lang="sr-Cyrl-RS" altLang="en-US">
                <a:latin typeface="Book Antiqua" panose="02040602050305030304" pitchFamily="18" charset="0"/>
              </a:rPr>
              <a:t>: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	* </a:t>
            </a:r>
            <a:r>
              <a:rPr lang="sr-Cyrl-RS" altLang="en-US" b="1">
                <a:latin typeface="Book Antiqua" panose="02040602050305030304" pitchFamily="18" charset="0"/>
              </a:rPr>
              <a:t>мезијалне падине</a:t>
            </a:r>
            <a:r>
              <a:rPr lang="sr-Cyrl-RS" altLang="en-US">
                <a:latin typeface="Book Antiqua" panose="02040602050305030304" pitchFamily="18" charset="0"/>
              </a:rPr>
              <a:t> унутрашњег оклузалног поља букалних квржица доњих зуба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	* </a:t>
            </a:r>
            <a:r>
              <a:rPr lang="sr-Cyrl-RS" altLang="en-US" b="1">
                <a:latin typeface="Book Antiqua" panose="02040602050305030304" pitchFamily="18" charset="0"/>
              </a:rPr>
              <a:t>дисталне падине</a:t>
            </a:r>
            <a:r>
              <a:rPr lang="sr-Cyrl-RS" altLang="en-US">
                <a:latin typeface="Book Antiqua" panose="02040602050305030304" pitchFamily="18" charset="0"/>
              </a:rPr>
              <a:t> </a:t>
            </a:r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унутрашњег оклузалног поља палатиналних квржица горњих зуба</a:t>
            </a:r>
          </a:p>
          <a:p>
            <a:endParaRPr lang="sr-Cyrl-RS" altLang="en-US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endParaRPr lang="sr-Cyrl-RS" altLang="en-US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endParaRPr lang="sr-Cyrl-RS" altLang="en-US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endParaRPr lang="sr-Cyrl-RS" altLang="en-US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endParaRPr lang="sr-Cyrl-RS" altLang="en-US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endParaRPr lang="sr-Cyrl-RS" altLang="en-US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- код особа са неутрооклузијом, у току пропулзионе кретње мандибуле, оклузални контакти се остварују између пропулзионих падина потпорних квржица зуба антагониста.</a:t>
            </a:r>
          </a:p>
          <a:p>
            <a:endParaRPr lang="sr-Cyrl-RS" altLang="en-US">
              <a:latin typeface="Book Antiqua" panose="02040602050305030304" pitchFamily="18" charset="0"/>
            </a:endParaRPr>
          </a:p>
        </p:txBody>
      </p:sp>
      <p:pic>
        <p:nvPicPr>
          <p:cNvPr id="26628" name="Picture 7"/>
          <p:cNvPicPr>
            <a:picLocks noChangeAspect="1" noChangeArrowheads="1"/>
          </p:cNvPicPr>
          <p:nvPr/>
        </p:nvPicPr>
        <p:blipFill>
          <a:blip r:embed="rId2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56" t="37305" r="30157" b="8321"/>
          <a:stretch>
            <a:fillRect/>
          </a:stretch>
        </p:blipFill>
        <p:spPr bwMode="auto">
          <a:xfrm>
            <a:off x="6691313" y="3668713"/>
            <a:ext cx="2081212" cy="178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8"/>
          <p:cNvPicPr>
            <a:picLocks noChangeAspect="1" noChangeArrowheads="1"/>
          </p:cNvPicPr>
          <p:nvPr/>
        </p:nvPicPr>
        <p:blipFill>
          <a:blip r:embed="rId3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76" t="14275" r="25174" b="14275"/>
          <a:stretch>
            <a:fillRect/>
          </a:stretch>
        </p:blipFill>
        <p:spPr bwMode="auto">
          <a:xfrm>
            <a:off x="3973513" y="3725863"/>
            <a:ext cx="179387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0" name="Text Box 1"/>
          <p:cNvSpPr txBox="1">
            <a:spLocks noChangeArrowheads="1"/>
          </p:cNvSpPr>
          <p:nvPr/>
        </p:nvSpPr>
        <p:spPr bwMode="auto">
          <a:xfrm rot="3360000">
            <a:off x="4326731" y="4820444"/>
            <a:ext cx="296863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/>
            <a:r>
              <a:rPr lang="en-US" altLang="en-US"/>
              <a:t>↑</a:t>
            </a:r>
          </a:p>
        </p:txBody>
      </p:sp>
      <p:sp>
        <p:nvSpPr>
          <p:cNvPr id="26631" name="Text Box 2"/>
          <p:cNvSpPr txBox="1">
            <a:spLocks noChangeArrowheads="1"/>
          </p:cNvSpPr>
          <p:nvPr/>
        </p:nvSpPr>
        <p:spPr bwMode="auto">
          <a:xfrm rot="-3600000">
            <a:off x="7232651" y="4376737"/>
            <a:ext cx="296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 eaLnBrk="1" hangingPunct="1"/>
            <a:r>
              <a:rPr lang="en-US" altLang="en-US"/>
              <a:t>↑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1"/>
          <p:cNvSpPr>
            <a:spLocks noChangeArrowheads="1"/>
          </p:cNvSpPr>
          <p:nvPr/>
        </p:nvSpPr>
        <p:spPr bwMode="auto">
          <a:xfrm>
            <a:off x="0" y="3000375"/>
            <a:ext cx="8572500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>
              <a:lnSpc>
                <a:spcPct val="90000"/>
              </a:lnSpc>
            </a:pPr>
            <a:r>
              <a:rPr lang="sr-Latn-CS" altLang="en-US" sz="2400">
                <a:latin typeface="Book Antiqua" panose="02040602050305030304" pitchFamily="18" charset="0"/>
              </a:rPr>
              <a:t>     </a:t>
            </a:r>
            <a:endParaRPr lang="sr-Latn-CS" altLang="en-US" sz="2000">
              <a:latin typeface="Book Antiqua" panose="02040602050305030304" pitchFamily="18" charset="0"/>
            </a:endParaRPr>
          </a:p>
        </p:txBody>
      </p:sp>
      <p:pic>
        <p:nvPicPr>
          <p:cNvPr id="27651" name="Picture 7"/>
          <p:cNvPicPr>
            <a:picLocks noChangeAspect="1" noChangeArrowheads="1"/>
          </p:cNvPicPr>
          <p:nvPr/>
        </p:nvPicPr>
        <p:blipFill>
          <a:blip r:embed="rId2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56" t="37305" r="30157" b="8321"/>
          <a:stretch>
            <a:fillRect/>
          </a:stretch>
        </p:blipFill>
        <p:spPr bwMode="auto">
          <a:xfrm>
            <a:off x="571500" y="1852613"/>
            <a:ext cx="4113213" cy="352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2" name="Picture 8"/>
          <p:cNvPicPr>
            <a:picLocks noChangeAspect="1" noChangeArrowheads="1"/>
          </p:cNvPicPr>
          <p:nvPr/>
        </p:nvPicPr>
        <p:blipFill>
          <a:blip r:embed="rId3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76" t="14275" r="25174" b="14275"/>
          <a:stretch>
            <a:fillRect/>
          </a:stretch>
        </p:blipFill>
        <p:spPr bwMode="auto">
          <a:xfrm>
            <a:off x="5357813" y="1924050"/>
            <a:ext cx="3076575" cy="326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 noChangeArrowheads="1"/>
          </p:cNvSpPr>
          <p:nvPr>
            <p:ph type="title" idx="4294967295"/>
          </p:nvPr>
        </p:nvSpPr>
        <p:spPr>
          <a:xfrm>
            <a:off x="2130425" y="365125"/>
            <a:ext cx="5018088" cy="736600"/>
          </a:xfrm>
        </p:spPr>
        <p:txBody>
          <a:bodyPr anchor="ctr"/>
          <a:lstStyle/>
          <a:p>
            <a:r>
              <a:rPr lang="sr-Cyrl-RS" altLang="zh-CN" sz="3200" smtClean="0">
                <a:solidFill>
                  <a:schemeClr val="tx1"/>
                </a:solidFill>
                <a:latin typeface="Book Antiqua" panose="02040602050305030304" pitchFamily="18" charset="0"/>
              </a:rPr>
              <a:t>Ингестија</a:t>
            </a:r>
          </a:p>
        </p:txBody>
      </p:sp>
      <p:sp>
        <p:nvSpPr>
          <p:cNvPr id="28675" name="Text Box 4"/>
          <p:cNvSpPr txBox="1">
            <a:spLocks noChangeArrowheads="1"/>
          </p:cNvSpPr>
          <p:nvPr/>
        </p:nvSpPr>
        <p:spPr bwMode="auto">
          <a:xfrm>
            <a:off x="414338" y="1301750"/>
            <a:ext cx="8412162" cy="585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r>
              <a:rPr lang="sr-Cyrl-RS" altLang="en-US">
                <a:latin typeface="Book Antiqua" panose="02040602050305030304" pitchFamily="18" charset="0"/>
              </a:rPr>
              <a:t>2) Фаза жвакања (</a:t>
            </a:r>
            <a:r>
              <a:rPr lang="en-GB" altLang="en-US">
                <a:latin typeface="Book Antiqua" panose="02040602050305030304" pitchFamily="18" charset="0"/>
              </a:rPr>
              <a:t>masticatio)</a:t>
            </a:r>
            <a:r>
              <a:rPr lang="sr-Cyrl-RS" altLang="en-US">
                <a:latin typeface="Book Antiqua" panose="02040602050305030304" pitchFamily="18" charset="0"/>
              </a:rPr>
              <a:t>:</a:t>
            </a:r>
          </a:p>
          <a:p>
            <a:endParaRPr lang="sr-Cyrl-RS" altLang="en-US">
              <a:latin typeface="Book Antiqua" panose="02040602050305030304" pitchFamily="18" charset="0"/>
            </a:endParaRPr>
          </a:p>
          <a:p>
            <a:r>
              <a:rPr lang="sr-Cyrl-RS" altLang="en-US">
                <a:latin typeface="Book Antiqua" panose="02040602050305030304" pitchFamily="18" charset="0"/>
              </a:rPr>
              <a:t>- Мастикација се састоји из серија ритмичног отварања и затварања вилица </a:t>
            </a:r>
            <a:r>
              <a:rPr lang="sr-Cyrl-RS" altLang="en-US" b="1">
                <a:latin typeface="Book Antiqua" panose="02040602050305030304" pitchFamily="18" charset="0"/>
              </a:rPr>
              <a:t>(жвачни циклуси)</a:t>
            </a:r>
            <a:r>
              <a:rPr lang="sr-Cyrl-RS" altLang="en-US">
                <a:latin typeface="Book Antiqua" panose="02040602050305030304" pitchFamily="18" charset="0"/>
              </a:rPr>
              <a:t>, путем низа координираних неуромускуларних рефлексних механизама.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- Обухвата биохемијске и биофизичке процесе за припрему хране до састава прикладног за гутање.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- Сврха: уситњавање хране, чиме се олакшава дигестија.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- Зависи од врста хране, навика особе и стања свих компоненти стоматогнатног система, а посебно зубика</a:t>
            </a:r>
          </a:p>
          <a:p>
            <a:endParaRPr lang="sr-Cyrl-RS" altLang="en-US">
              <a:latin typeface="Book Antiqua" panose="02040602050305030304" pitchFamily="18" charset="0"/>
            </a:endParaRPr>
          </a:p>
          <a:p>
            <a:r>
              <a:rPr lang="sr-Cyrl-RS" altLang="en-US">
                <a:latin typeface="Book Antiqua" panose="02040602050305030304" pitchFamily="18" charset="0"/>
              </a:rPr>
              <a:t>- Жвачни циклус обухвата: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	а) фазу отварања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	б) фазу затварања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	в) оклузалну фазу</a:t>
            </a:r>
          </a:p>
          <a:p>
            <a:endParaRPr lang="sr-Cyrl-RS" altLang="en-US">
              <a:latin typeface="Book Antiqua" panose="02040602050305030304" pitchFamily="18" charset="0"/>
            </a:endParaRPr>
          </a:p>
          <a:p>
            <a:r>
              <a:rPr lang="sr-Cyrl-RS" altLang="en-US">
                <a:latin typeface="Book Antiqua" panose="02040602050305030304" pitchFamily="18" charset="0"/>
              </a:rPr>
              <a:t>- Траса жвачног цилклуса дели се на слободну и додирну етапу (слободна је дужа)</a:t>
            </a:r>
          </a:p>
          <a:p>
            <a:endParaRPr lang="sr-Cyrl-RS" altLang="en-US">
              <a:latin typeface="Book Antiqua" panose="02040602050305030304" pitchFamily="18" charset="0"/>
            </a:endParaRPr>
          </a:p>
          <a:p>
            <a:endParaRPr lang="sr-Cyrl-RS" altLang="en-US">
              <a:latin typeface="Book Antiqua" panose="02040602050305030304" pitchFamily="18" charset="0"/>
            </a:endParaRPr>
          </a:p>
          <a:p>
            <a:r>
              <a:rPr lang="sr-Cyrl-RS" altLang="en-US">
                <a:latin typeface="Book Antiqua" panose="02040602050305030304" pitchFamily="18" charset="0"/>
              </a:rPr>
              <a:t>	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 noChangeArrowheads="1"/>
          </p:cNvSpPr>
          <p:nvPr>
            <p:ph type="title" idx="4294967295"/>
          </p:nvPr>
        </p:nvSpPr>
        <p:spPr>
          <a:xfrm>
            <a:off x="2130425" y="365125"/>
            <a:ext cx="5018088" cy="736600"/>
          </a:xfrm>
        </p:spPr>
        <p:txBody>
          <a:bodyPr anchor="ctr"/>
          <a:lstStyle/>
          <a:p>
            <a:r>
              <a:rPr lang="sr-Cyrl-RS" altLang="zh-CN" sz="3200" smtClean="0">
                <a:solidFill>
                  <a:schemeClr val="tx1"/>
                </a:solidFill>
                <a:latin typeface="Book Antiqua" panose="02040602050305030304" pitchFamily="18" charset="0"/>
              </a:rPr>
              <a:t>Фаза жвакања</a:t>
            </a:r>
          </a:p>
        </p:txBody>
      </p:sp>
      <p:sp>
        <p:nvSpPr>
          <p:cNvPr id="29699" name="Text Box 4"/>
          <p:cNvSpPr txBox="1">
            <a:spLocks noChangeArrowheads="1"/>
          </p:cNvSpPr>
          <p:nvPr/>
        </p:nvSpPr>
        <p:spPr bwMode="auto">
          <a:xfrm>
            <a:off x="414338" y="1301750"/>
            <a:ext cx="8412162" cy="448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endParaRPr lang="sr-Cyrl-RS" altLang="en-US">
              <a:latin typeface="Book Antiqua" panose="02040602050305030304" pitchFamily="18" charset="0"/>
            </a:endParaRPr>
          </a:p>
          <a:p>
            <a:r>
              <a:rPr lang="sr-Cyrl-RS" altLang="en-US">
                <a:latin typeface="Book Antiqua" panose="02040602050305030304" pitchFamily="18" charset="0"/>
              </a:rPr>
              <a:t>     а) фаза отварања: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        - из положаја мировања доња вилица се спушта и скреће у страну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        - језик и образи усмеравају храну у тзв. жвачни простор, између</a:t>
            </a:r>
            <a:br>
              <a:rPr lang="sr-Cyrl-RS" altLang="en-US">
                <a:latin typeface="Book Antiqua" panose="02040602050305030304" pitchFamily="18" charset="0"/>
              </a:rPr>
            </a:br>
            <a:r>
              <a:rPr lang="sr-Cyrl-RS" altLang="en-US">
                <a:latin typeface="Book Antiqua" panose="02040602050305030304" pitchFamily="18" charset="0"/>
              </a:rPr>
              <a:t>          горњег и доњег денталног лука, ограничен оклузалним</a:t>
            </a:r>
            <a:br>
              <a:rPr lang="sr-Cyrl-RS" altLang="en-US">
                <a:latin typeface="Book Antiqua" panose="02040602050305030304" pitchFamily="18" charset="0"/>
              </a:rPr>
            </a:br>
            <a:r>
              <a:rPr lang="sr-Cyrl-RS" altLang="en-US">
                <a:latin typeface="Book Antiqua" panose="02040602050305030304" pitchFamily="18" charset="0"/>
              </a:rPr>
              <a:t>          површинама бочних зуба.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        - амплитуда латералне кретње вилице зависи од грађе зглоба и</a:t>
            </a:r>
            <a:br>
              <a:rPr lang="sr-Cyrl-RS" altLang="en-US">
                <a:latin typeface="Book Antiqua" panose="02040602050305030304" pitchFamily="18" charset="0"/>
              </a:rPr>
            </a:br>
            <a:r>
              <a:rPr lang="sr-Cyrl-RS" altLang="en-US">
                <a:latin typeface="Book Antiqua" panose="02040602050305030304" pitchFamily="18" charset="0"/>
              </a:rPr>
              <a:t>          оклузалног односа предњих зуба (обрнуто пропорционална</a:t>
            </a:r>
            <a:br>
              <a:rPr lang="sr-Cyrl-RS" altLang="en-US">
                <a:latin typeface="Book Antiqua" panose="02040602050305030304" pitchFamily="18" charset="0"/>
              </a:rPr>
            </a:br>
            <a:r>
              <a:rPr lang="sr-Cyrl-RS" altLang="en-US">
                <a:latin typeface="Book Antiqua" panose="02040602050305030304" pitchFamily="18" charset="0"/>
              </a:rPr>
              <a:t>          величини вертикалног преклопа секутића)</a:t>
            </a:r>
          </a:p>
          <a:p>
            <a:endParaRPr lang="sr-Cyrl-RS" altLang="en-US">
              <a:latin typeface="Book Antiqua" panose="02040602050305030304" pitchFamily="18" charset="0"/>
            </a:endParaRPr>
          </a:p>
          <a:p>
            <a:r>
              <a:rPr lang="sr-Cyrl-RS" altLang="en-US">
                <a:latin typeface="Book Antiqua" panose="02040602050305030304" pitchFamily="18" charset="0"/>
              </a:rPr>
              <a:t>        - при дубоком преклопу (већи вертикални преклоп предњих зуба)</a:t>
            </a:r>
            <a:br>
              <a:rPr lang="sr-Cyrl-RS" altLang="en-US">
                <a:latin typeface="Book Antiqua" panose="02040602050305030304" pitchFamily="18" charset="0"/>
              </a:rPr>
            </a:br>
            <a:r>
              <a:rPr lang="sr-Cyrl-RS" altLang="en-US">
                <a:latin typeface="Book Antiqua" panose="02040602050305030304" pitchFamily="18" charset="0"/>
              </a:rPr>
              <a:t>          у функцији преовлађује </a:t>
            </a:r>
            <a:r>
              <a:rPr lang="en-GB" altLang="en-US">
                <a:latin typeface="Book Antiqua" panose="02040602050305030304" pitchFamily="18" charset="0"/>
              </a:rPr>
              <a:t>m. temporalis -</a:t>
            </a:r>
            <a:r>
              <a:rPr lang="sr-Cyrl-RS" altLang="en-US" b="1">
                <a:latin typeface="Book Antiqua" panose="02040602050305030304" pitchFamily="18" charset="0"/>
              </a:rPr>
              <a:t>темпорални тип мастикације</a:t>
            </a:r>
          </a:p>
          <a:p>
            <a:endParaRPr lang="sr-Cyrl-RS" altLang="en-US" b="1">
              <a:latin typeface="Book Antiqua" panose="02040602050305030304" pitchFamily="18" charset="0"/>
            </a:endParaRPr>
          </a:p>
          <a:p>
            <a:r>
              <a:rPr lang="sr-Cyrl-RS" altLang="en-US">
                <a:latin typeface="Book Antiqua" panose="02040602050305030304" pitchFamily="18" charset="0"/>
              </a:rPr>
              <a:t>        -  у случају неутрооклузије, латерални покрети су веће амплитуде</a:t>
            </a:r>
            <a:br>
              <a:rPr lang="sr-Cyrl-RS" altLang="en-US">
                <a:latin typeface="Book Antiqua" panose="02040602050305030304" pitchFamily="18" charset="0"/>
              </a:rPr>
            </a:br>
            <a:r>
              <a:rPr lang="sr-Cyrl-RS" altLang="en-US">
                <a:latin typeface="Book Antiqua" panose="02040602050305030304" pitchFamily="18" charset="0"/>
              </a:rPr>
              <a:t>           (ретко прелазе ширину пола квржице, тј. 2мм, мерено на 2. молару),</a:t>
            </a:r>
            <a:br>
              <a:rPr lang="sr-Cyrl-RS" altLang="en-US">
                <a:latin typeface="Book Antiqua" panose="02040602050305030304" pitchFamily="18" charset="0"/>
              </a:rPr>
            </a:br>
            <a:r>
              <a:rPr lang="sr-Cyrl-RS" altLang="en-US">
                <a:latin typeface="Book Antiqua" panose="02040602050305030304" pitchFamily="18" charset="0"/>
              </a:rPr>
              <a:t>           преовладава у функцији </a:t>
            </a:r>
            <a:r>
              <a:rPr lang="en-GB" altLang="en-US">
                <a:latin typeface="Book Antiqua" panose="02040602050305030304" pitchFamily="18" charset="0"/>
              </a:rPr>
              <a:t>m.masseter - </a:t>
            </a:r>
            <a:r>
              <a:rPr lang="sr-Cyrl-RS" altLang="en-US" b="1">
                <a:latin typeface="Book Antiqua" panose="02040602050305030304" pitchFamily="18" charset="0"/>
              </a:rPr>
              <a:t>масетерични тип мастикације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 noChangeArrowheads="1"/>
          </p:cNvSpPr>
          <p:nvPr>
            <p:ph type="title" idx="4294967295"/>
          </p:nvPr>
        </p:nvSpPr>
        <p:spPr>
          <a:xfrm>
            <a:off x="2130425" y="365125"/>
            <a:ext cx="5018088" cy="736600"/>
          </a:xfrm>
        </p:spPr>
        <p:txBody>
          <a:bodyPr anchor="ctr"/>
          <a:lstStyle/>
          <a:p>
            <a:r>
              <a:rPr lang="sr-Cyrl-RS" altLang="zh-CN" sz="3200" smtClean="0">
                <a:solidFill>
                  <a:schemeClr val="tx1"/>
                </a:solidFill>
                <a:latin typeface="Book Antiqua" panose="02040602050305030304" pitchFamily="18" charset="0"/>
              </a:rPr>
              <a:t>Фаза жвакања</a:t>
            </a:r>
          </a:p>
        </p:txBody>
      </p:sp>
      <p:sp>
        <p:nvSpPr>
          <p:cNvPr id="30723" name="Text Box 4"/>
          <p:cNvSpPr txBox="1">
            <a:spLocks noChangeArrowheads="1"/>
          </p:cNvSpPr>
          <p:nvPr/>
        </p:nvSpPr>
        <p:spPr bwMode="auto">
          <a:xfrm>
            <a:off x="414338" y="1301750"/>
            <a:ext cx="8412162" cy="366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endParaRPr lang="sr-Cyrl-RS" altLang="en-US">
              <a:latin typeface="Book Antiqua" panose="02040602050305030304" pitchFamily="18" charset="0"/>
            </a:endParaRPr>
          </a:p>
          <a:p>
            <a:r>
              <a:rPr lang="sr-Cyrl-RS" altLang="en-US">
                <a:latin typeface="Book Antiqua" panose="02040602050305030304" pitchFamily="18" charset="0"/>
              </a:rPr>
              <a:t>     б) фаза затварања: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        - из латералног положаја  доња вилица се диже, а залогај се сече</a:t>
            </a:r>
            <a:br>
              <a:rPr lang="sr-Cyrl-RS" altLang="en-US">
                <a:latin typeface="Book Antiqua" panose="02040602050305030304" pitchFamily="18" charset="0"/>
              </a:rPr>
            </a:br>
            <a:r>
              <a:rPr lang="sr-Cyrl-RS" altLang="en-US">
                <a:latin typeface="Book Antiqua" panose="02040602050305030304" pitchFamily="18" charset="0"/>
              </a:rPr>
              <a:t>          активношћу букалних квржица (спољашње криве квржица), а потом</a:t>
            </a:r>
            <a:br>
              <a:rPr lang="sr-Cyrl-RS" altLang="en-US">
                <a:latin typeface="Book Antiqua" panose="02040602050305030304" pitchFamily="18" charset="0"/>
              </a:rPr>
            </a:br>
            <a:r>
              <a:rPr lang="sr-Cyrl-RS" altLang="en-US">
                <a:latin typeface="Book Antiqua" panose="02040602050305030304" pitchFamily="18" charset="0"/>
              </a:rPr>
              <a:t>          гњечи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        - због отп</a:t>
            </a:r>
            <a:r>
              <a:rPr lang="en-GB" altLang="sr-Cyrl-RS">
                <a:latin typeface="Book Antiqua" panose="02040602050305030304" pitchFamily="18" charset="0"/>
              </a:rPr>
              <a:t>o</a:t>
            </a:r>
            <a:r>
              <a:rPr lang="sr-Cyrl-RS" altLang="en-US">
                <a:latin typeface="Book Antiqua" panose="02040602050305030304" pitchFamily="18" charset="0"/>
              </a:rPr>
              <a:t>ра залогаја кретња затварања је таласаста, уз трзаје потребне</a:t>
            </a:r>
            <a:br>
              <a:rPr lang="sr-Cyrl-RS" altLang="en-US">
                <a:latin typeface="Book Antiqua" panose="02040602050305030304" pitchFamily="18" charset="0"/>
              </a:rPr>
            </a:br>
            <a:r>
              <a:rPr lang="sr-Cyrl-RS" altLang="en-US">
                <a:latin typeface="Book Antiqua" panose="02040602050305030304" pitchFamily="18" charset="0"/>
              </a:rPr>
              <a:t>          због резања хране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        - већина жвачних циклуса се завршава пре успостављања централне</a:t>
            </a:r>
            <a:br>
              <a:rPr lang="sr-Cyrl-RS" altLang="en-US">
                <a:latin typeface="Book Antiqua" panose="02040602050305030304" pitchFamily="18" charset="0"/>
              </a:rPr>
            </a:br>
            <a:r>
              <a:rPr lang="sr-Cyrl-RS" altLang="en-US">
                <a:latin typeface="Book Antiqua" panose="02040602050305030304" pitchFamily="18" charset="0"/>
              </a:rPr>
              <a:t>           оклузије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        - тек након већег броја циклуса, доња вилица долази у положај</a:t>
            </a:r>
            <a:br>
              <a:rPr lang="sr-Cyrl-RS" altLang="en-US">
                <a:latin typeface="Book Antiqua" panose="02040602050305030304" pitchFamily="18" charset="0"/>
              </a:rPr>
            </a:br>
            <a:r>
              <a:rPr lang="sr-Cyrl-RS" altLang="en-US">
                <a:latin typeface="Book Antiqua" panose="02040602050305030304" pitchFamily="18" charset="0"/>
              </a:rPr>
              <a:t>           централне оклузије, неопходан за гутање сажвакане хране</a:t>
            </a:r>
          </a:p>
          <a:p>
            <a:endParaRPr lang="sr-Cyrl-RS" altLang="en-US">
              <a:latin typeface="Book Antiqua" panose="02040602050305030304" pitchFamily="18" charset="0"/>
            </a:endParaRPr>
          </a:p>
          <a:p>
            <a:r>
              <a:rPr lang="sr-Cyrl-RS" altLang="en-US">
                <a:latin typeface="Book Antiqua" panose="02040602050305030304" pitchFamily="18" charset="0"/>
              </a:rPr>
              <a:t>        </a:t>
            </a:r>
            <a:endParaRPr lang="sr-Cyrl-RS" altLang="en-US" b="1">
              <a:latin typeface="Book Antiqua" panose="0204060205030503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 noChangeArrowheads="1"/>
          </p:cNvSpPr>
          <p:nvPr>
            <p:ph type="title" idx="4294967295"/>
          </p:nvPr>
        </p:nvSpPr>
        <p:spPr>
          <a:xfrm>
            <a:off x="2130425" y="365125"/>
            <a:ext cx="5018088" cy="736600"/>
          </a:xfrm>
        </p:spPr>
        <p:txBody>
          <a:bodyPr anchor="ctr"/>
          <a:lstStyle/>
          <a:p>
            <a:r>
              <a:rPr lang="sr-Cyrl-RS" altLang="zh-CN" sz="3200" smtClean="0">
                <a:solidFill>
                  <a:schemeClr val="tx1"/>
                </a:solidFill>
                <a:latin typeface="Book Antiqua" panose="02040602050305030304" pitchFamily="18" charset="0"/>
              </a:rPr>
              <a:t>Фаза жвакања</a:t>
            </a:r>
          </a:p>
        </p:txBody>
      </p:sp>
      <p:sp>
        <p:nvSpPr>
          <p:cNvPr id="31747" name="Text Box 4"/>
          <p:cNvSpPr txBox="1">
            <a:spLocks noChangeArrowheads="1"/>
          </p:cNvSpPr>
          <p:nvPr/>
        </p:nvSpPr>
        <p:spPr bwMode="auto">
          <a:xfrm>
            <a:off x="228600" y="1301750"/>
            <a:ext cx="8726488" cy="476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endParaRPr lang="sr-Cyrl-RS" altLang="en-US">
              <a:latin typeface="Book Antiqua" panose="02040602050305030304" pitchFamily="18" charset="0"/>
            </a:endParaRPr>
          </a:p>
          <a:p>
            <a:r>
              <a:rPr lang="sr-Cyrl-RS" altLang="en-US">
                <a:latin typeface="Book Antiqua" panose="02040602050305030304" pitchFamily="18" charset="0"/>
              </a:rPr>
              <a:t>     в) окузална фаза: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        - свака потпорна квржица успоставља триподни оклузални контакт са антагонистом. При томе врх квржице не остварује непосредни оклузални контакт са централном фосом одговарајућег антагонисте. Тиме је омогућено млевење хране.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         - главни носиоци функције млевења су </a:t>
            </a:r>
            <a:r>
              <a:rPr lang="sr-Cyrl-RS" altLang="en-US" b="1">
                <a:latin typeface="Book Antiqua" panose="02040602050305030304" pitchFamily="18" charset="0"/>
              </a:rPr>
              <a:t>триангуларни гребени квржица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         - уситњени делови болуса хране се локализују у централне фосе и бразде и под дејством врха потпорних квржица се гњече и мељу до форме прикладне за гутање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          - самлевени делови залогаја се уклањају преко попречних и допунских бразда, као и горњег спрата интерпроксималних простора уз активно учешће мишића (језика и образа) и пљувачке.</a:t>
            </a:r>
          </a:p>
          <a:p>
            <a:r>
              <a:rPr lang="en-US" altLang="en-US">
                <a:latin typeface="Book Antiqua" panose="02040602050305030304" pitchFamily="18" charset="0"/>
              </a:rPr>
              <a:t>          - </a:t>
            </a:r>
            <a:r>
              <a:rPr lang="sr-Cyrl-RS" altLang="en-US">
                <a:latin typeface="Book Antiqua" panose="02040602050305030304" pitchFamily="18" charset="0"/>
              </a:rPr>
              <a:t>По сечењу, залогај се прослеђује према </a:t>
            </a:r>
            <a:r>
              <a:rPr lang="sr-Cyrl-RS" altLang="en-US" b="1">
                <a:latin typeface="Book Antiqua" panose="02040602050305030304" pitchFamily="18" charset="0"/>
              </a:rPr>
              <a:t>жвачном простору</a:t>
            </a:r>
            <a:r>
              <a:rPr lang="sr-Cyrl-RS" altLang="en-US">
                <a:latin typeface="Book Antiqua" panose="02040602050305030304" pitchFamily="18" charset="0"/>
              </a:rPr>
              <a:t> бочних зуба.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          - Првих неколико загрижаја уситњавања хране, врши се на обе стране вилице подједнако; потом, залогај се претежно уситњава на једној страни.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                   </a:t>
            </a:r>
            <a:endParaRPr lang="sr-Cyrl-RS" altLang="en-US" b="1">
              <a:latin typeface="Book Antiqua" panose="02040602050305030304" pitchFamily="18" charset="0"/>
            </a:endParaRPr>
          </a:p>
        </p:txBody>
      </p:sp>
      <p:pic>
        <p:nvPicPr>
          <p:cNvPr id="31748" name="Picture 2" descr="005"/>
          <p:cNvPicPr>
            <a:picLocks noChangeAspect="1" noChangeArrowheads="1"/>
          </p:cNvPicPr>
          <p:nvPr/>
        </p:nvPicPr>
        <p:blipFill>
          <a:blip r:embed="rId2" cstate="print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9463" y="365125"/>
            <a:ext cx="2752725" cy="155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/>
          <p:cNvSpPr>
            <a:spLocks noGrp="1" noChangeArrowheads="1"/>
          </p:cNvSpPr>
          <p:nvPr>
            <p:ph type="title" idx="4294967295"/>
          </p:nvPr>
        </p:nvSpPr>
        <p:spPr>
          <a:xfrm>
            <a:off x="2130425" y="365125"/>
            <a:ext cx="5018088" cy="736600"/>
          </a:xfrm>
        </p:spPr>
        <p:txBody>
          <a:bodyPr anchor="ctr"/>
          <a:lstStyle/>
          <a:p>
            <a:r>
              <a:rPr lang="sr-Cyrl-RS" altLang="zh-CN" sz="3200" smtClean="0">
                <a:solidFill>
                  <a:schemeClr val="tx1"/>
                </a:solidFill>
                <a:latin typeface="Book Antiqua" panose="02040602050305030304" pitchFamily="18" charset="0"/>
              </a:rPr>
              <a:t>Фаза жвакања</a:t>
            </a:r>
          </a:p>
        </p:txBody>
      </p:sp>
      <p:sp>
        <p:nvSpPr>
          <p:cNvPr id="32771" name="Text Box 4"/>
          <p:cNvSpPr txBox="1">
            <a:spLocks noChangeArrowheads="1"/>
          </p:cNvSpPr>
          <p:nvPr/>
        </p:nvSpPr>
        <p:spPr bwMode="auto">
          <a:xfrm>
            <a:off x="228600" y="1301750"/>
            <a:ext cx="8726488" cy="558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        - Иницијално уситњавање залогаја се врши у подручју премолара, где има довољно простора имеђу горњег и доњег денталног лука.</a:t>
            </a:r>
            <a:endParaRPr lang="sr-Cyrl-RS" altLang="en-US">
              <a:latin typeface="Book Antiqua" panose="02040602050305030304" pitchFamily="18" charset="0"/>
            </a:endParaRPr>
          </a:p>
          <a:p>
            <a:r>
              <a:rPr lang="sr-Cyrl-RS" altLang="en-US">
                <a:latin typeface="Book Antiqua" panose="02040602050305030304" pitchFamily="18" charset="0"/>
              </a:rPr>
              <a:t>        - уситњена храна усмерава се према моларима, где се активно гњечи, дроби и меље.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         - током жвакања мандибула се приближава и удаљава од максиле, носећи залогај у вертикално-латерални положај, при чему је присутна тенденције централне оклузије.</a:t>
            </a:r>
            <a:endParaRPr lang="sr-Cyrl-RS" altLang="en-US" b="1">
              <a:latin typeface="Book Antiqua" panose="02040602050305030304" pitchFamily="18" charset="0"/>
            </a:endParaRPr>
          </a:p>
          <a:p>
            <a:r>
              <a:rPr lang="sr-Cyrl-RS" altLang="en-US">
                <a:latin typeface="Book Antiqua" panose="02040602050305030304" pitchFamily="18" charset="0"/>
              </a:rPr>
              <a:t>         - Систем усна-образ-језик скупља мешавину хране и пљувачке и усмерава је на оклузалне површине бочних зуба после сваког жвачног циклуса (</a:t>
            </a:r>
            <a:r>
              <a:rPr lang="sr-Cyrl-RS" altLang="en-US" b="1">
                <a:latin typeface="Book Antiqua" panose="02040602050305030304" pitchFamily="18" charset="0"/>
              </a:rPr>
              <a:t>инсаливација болуса</a:t>
            </a:r>
            <a:r>
              <a:rPr lang="sr-Cyrl-RS" altLang="en-US">
                <a:latin typeface="Book Antiqua" panose="02040602050305030304" pitchFamily="18" charset="0"/>
              </a:rPr>
              <a:t>)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          - жвачни циклус престаје, када залогај постигне конзистенцију погодну за гутање; успоставља се снажан контакт зуба у положају централне оклузије и долази до гутања.</a:t>
            </a:r>
          </a:p>
          <a:p>
            <a:r>
              <a:rPr lang="en-US" altLang="en-US">
                <a:latin typeface="Book Antiqua" panose="02040602050305030304" pitchFamily="18" charset="0"/>
              </a:rPr>
              <a:t>          - </a:t>
            </a:r>
            <a:r>
              <a:rPr lang="sr-Cyrl-RS" altLang="en-US">
                <a:latin typeface="Book Antiqua" panose="02040602050305030304" pitchFamily="18" charset="0"/>
              </a:rPr>
              <a:t>у току фазе затварања </a:t>
            </a:r>
            <a:r>
              <a:rPr lang="en-GB" altLang="sr-Cyrl-RS">
                <a:latin typeface="Book Antiqua" panose="02040602050305030304" pitchFamily="18" charset="0"/>
              </a:rPr>
              <a:t>m. masseter </a:t>
            </a:r>
            <a:r>
              <a:rPr lang="sr-Cyrl-RS" altLang="en-US">
                <a:latin typeface="Book Antiqua" panose="02040602050305030304" pitchFamily="18" charset="0"/>
              </a:rPr>
              <a:t>и </a:t>
            </a:r>
            <a:r>
              <a:rPr lang="en-GB" altLang="sr-Cyrl-RS">
                <a:latin typeface="Book Antiqua" panose="02040602050305030304" pitchFamily="18" charset="0"/>
              </a:rPr>
              <a:t>m. temporalis </a:t>
            </a:r>
            <a:r>
              <a:rPr lang="sr-Cyrl-RS" altLang="sr-Cyrl-RS">
                <a:latin typeface="Book Antiqua" panose="02040602050305030304" pitchFamily="18" charset="0"/>
              </a:rPr>
              <a:t>се изотонично контрахују, у окузалној фази изометријски, а током фазе отварања су најпре релаксирани, а затим знатно истегнути чиме се активира </a:t>
            </a:r>
            <a:r>
              <a:rPr lang="sr-Cyrl-RS" altLang="sr-Cyrl-RS" b="1">
                <a:latin typeface="Book Antiqua" panose="02040602050305030304" pitchFamily="18" charset="0"/>
              </a:rPr>
              <a:t>миотактички рефлексни лук</a:t>
            </a:r>
            <a:r>
              <a:rPr lang="sr-Cyrl-RS" altLang="sr-Cyrl-RS">
                <a:latin typeface="Book Antiqua" panose="02040602050305030304" pitchFamily="18" charset="0"/>
              </a:rPr>
              <a:t>.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          - највећи део енергије се троши у фази затварања, па потом у окл. фази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           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        </a:t>
            </a:r>
            <a:endParaRPr lang="sr-Cyrl-RS" altLang="en-US" b="1">
              <a:latin typeface="Book Antiqua" panose="0204060205030503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 noChangeArrowheads="1"/>
          </p:cNvSpPr>
          <p:nvPr>
            <p:ph type="title" idx="4294967295"/>
          </p:nvPr>
        </p:nvSpPr>
        <p:spPr>
          <a:xfrm>
            <a:off x="2130425" y="77788"/>
            <a:ext cx="5018088" cy="736600"/>
          </a:xfrm>
        </p:spPr>
        <p:txBody>
          <a:bodyPr anchor="ctr"/>
          <a:lstStyle/>
          <a:p>
            <a:r>
              <a:rPr lang="sr-Cyrl-RS" altLang="zh-CN" sz="3200" smtClean="0">
                <a:solidFill>
                  <a:schemeClr val="tx1"/>
                </a:solidFill>
                <a:latin typeface="Book Antiqua" panose="02040602050305030304" pitchFamily="18" charset="0"/>
              </a:rPr>
              <a:t>Фаза жвакања</a:t>
            </a:r>
          </a:p>
        </p:txBody>
      </p:sp>
      <p:sp>
        <p:nvSpPr>
          <p:cNvPr id="33795" name="Text Box 4"/>
          <p:cNvSpPr txBox="1">
            <a:spLocks noChangeArrowheads="1"/>
          </p:cNvSpPr>
          <p:nvPr/>
        </p:nvSpPr>
        <p:spPr bwMode="auto">
          <a:xfrm>
            <a:off x="228600" y="657225"/>
            <a:ext cx="8726488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r>
              <a:rPr lang="sr-Cyrl-RS" altLang="en-US" b="1">
                <a:latin typeface="Book Antiqua" panose="02040602050305030304" pitchFamily="18" charset="0"/>
                <a:sym typeface="SimSun" panose="02010600030101010101" pitchFamily="2" charset="-122"/>
              </a:rPr>
              <a:t>* Оклузална интеракција бочних зуба у току латералних покрета доње вилице</a:t>
            </a:r>
          </a:p>
          <a:p>
            <a:endParaRPr lang="sr-Cyrl-RS" altLang="en-US" b="1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- највећи број жвачних циклуса није праћен оклузалном фазом у почетку мастикације, а када је присутна има следеће карактеристике:</a:t>
            </a:r>
          </a:p>
          <a:p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     а. додир зуба дешава се на обе стране доње вилице</a:t>
            </a:r>
          </a:p>
          <a:p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     б. оклузални додири на радној и балансној страни су асиметрични у погледу своје трасе и суделујућих елемената</a:t>
            </a:r>
          </a:p>
          <a:p>
            <a:endParaRPr lang="sr-Cyrl-RS" altLang="en-US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- Специфичности трасе латералних додирних покрета:</a:t>
            </a:r>
          </a:p>
          <a:p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 неометано клижење (из положаја централне оклузије) при латералним додирним покретима мандибуле, обезбеђују:</a:t>
            </a:r>
          </a:p>
          <a:p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      1) на радној страни - палатиналне падине букалних квржица горњих зуба и букалне падине лингвалних квржица доњих зуба. То су тзв. </a:t>
            </a:r>
            <a:r>
              <a:rPr lang="sr-Cyrl-RS" altLang="en-US" b="1">
                <a:latin typeface="Book Antiqua" panose="02040602050305030304" pitchFamily="18" charset="0"/>
                <a:sym typeface="SimSun" panose="02010600030101010101" pitchFamily="2" charset="-122"/>
              </a:rPr>
              <a:t>водеће падине</a:t>
            </a:r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.</a:t>
            </a:r>
          </a:p>
          <a:p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          - потпорне квржице клизе по унутрашњим падинама водећих квржица зуба антагониста.</a:t>
            </a:r>
          </a:p>
          <a:p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          - оклузални контакти успостављају се између спољашњег и унутрашњег оклузалног поља антагонистичких парова зуба.</a:t>
            </a:r>
          </a:p>
          <a:p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          - падине спољашњег оклузалног поља потпорних квржица, успостављају непосредни контакт са падинама унутрашњег оклузалног поља водећих квржица зуба антагониста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           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        </a:t>
            </a:r>
            <a:endParaRPr lang="sr-Cyrl-RS" altLang="en-US" b="1">
              <a:latin typeface="Book Antiqua" panose="0204060205030503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15" t="25227" r="8096" b="18309"/>
          <a:stretch>
            <a:fillRect/>
          </a:stretch>
        </p:blipFill>
        <p:spPr bwMode="auto">
          <a:xfrm>
            <a:off x="903288" y="209550"/>
            <a:ext cx="7056437" cy="285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19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24" t="19649" r="14043" b="15952"/>
          <a:stretch>
            <a:fillRect/>
          </a:stretch>
        </p:blipFill>
        <p:spPr bwMode="auto">
          <a:xfrm>
            <a:off x="971550" y="3068638"/>
            <a:ext cx="7019925" cy="334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 noChangeArrowheads="1"/>
          </p:cNvSpPr>
          <p:nvPr>
            <p:ph type="title" idx="4294967295"/>
          </p:nvPr>
        </p:nvSpPr>
        <p:spPr>
          <a:xfrm>
            <a:off x="2130425" y="222250"/>
            <a:ext cx="5018088" cy="736600"/>
          </a:xfrm>
        </p:spPr>
        <p:txBody>
          <a:bodyPr anchor="ctr"/>
          <a:lstStyle/>
          <a:p>
            <a:r>
              <a:rPr lang="sr-Cyrl-RS" altLang="zh-CN" sz="3200" smtClean="0">
                <a:solidFill>
                  <a:schemeClr val="tx1"/>
                </a:solidFill>
                <a:latin typeface="Book Antiqua" panose="02040602050305030304" pitchFamily="18" charset="0"/>
              </a:rPr>
              <a:t>Фаза жвакања</a:t>
            </a:r>
          </a:p>
        </p:txBody>
      </p:sp>
      <p:sp>
        <p:nvSpPr>
          <p:cNvPr id="35843" name="Text Box 4"/>
          <p:cNvSpPr txBox="1">
            <a:spLocks noChangeArrowheads="1"/>
          </p:cNvSpPr>
          <p:nvPr/>
        </p:nvSpPr>
        <p:spPr bwMode="auto">
          <a:xfrm>
            <a:off x="228600" y="942975"/>
            <a:ext cx="8726488" cy="640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      2) на балансној страни - букалне падине палатиналних квржица горњих зуба и лингвалне падине букалних квржица доњих зуба. То су тзв. </a:t>
            </a:r>
            <a:r>
              <a:rPr lang="sr-Cyrl-RS" altLang="en-US" b="1">
                <a:latin typeface="Book Antiqua" panose="02040602050305030304" pitchFamily="18" charset="0"/>
                <a:sym typeface="SimSun" panose="02010600030101010101" pitchFamily="2" charset="-122"/>
              </a:rPr>
              <a:t>балансне падине</a:t>
            </a:r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.</a:t>
            </a:r>
          </a:p>
          <a:p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          - оклузални контакти успостављају се између унутрашњих падина потпорних квржица  антагонистичких парова зуба.</a:t>
            </a:r>
          </a:p>
          <a:p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          - на </a:t>
            </a:r>
            <a:r>
              <a:rPr lang="sr-Cyrl-RS" altLang="en-US" b="1">
                <a:latin typeface="Book Antiqua" panose="02040602050305030304" pitchFamily="18" charset="0"/>
                <a:sym typeface="SimSun" panose="02010600030101010101" pitchFamily="2" charset="-122"/>
              </a:rPr>
              <a:t>радној страни</a:t>
            </a:r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 цео оклузални комплекс активно учествује у латералној кретњи (потпорне квржице, водеће квржице, елементи спољ. и унут. оклузалног поља). Супротно, на </a:t>
            </a:r>
            <a:r>
              <a:rPr lang="sr-Cyrl-RS" altLang="en-US" b="1">
                <a:latin typeface="Book Antiqua" panose="02040602050305030304" pitchFamily="18" charset="0"/>
                <a:sym typeface="SimSun" panose="02010600030101010101" pitchFamily="2" charset="-122"/>
              </a:rPr>
              <a:t>балансној страни</a:t>
            </a:r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 олузални контакт се успоставља искључиво између падина унутрашњег оклузалног поља потпорних квржица зуба антагониста.</a:t>
            </a:r>
          </a:p>
          <a:p>
            <a:endParaRPr lang="sr-Cyrl-RS" altLang="en-US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*</a:t>
            </a:r>
            <a:r>
              <a:rPr lang="en-US" altLang="en-US">
                <a:latin typeface="Book Antiqua" panose="02040602050305030304" pitchFamily="18" charset="0"/>
                <a:sym typeface="SimSun" panose="02010600030101010101" pitchFamily="2" charset="-122"/>
              </a:rPr>
              <a:t> </a:t>
            </a:r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Основни концепт оклузалне динамике се заснива на интеракцији елемената унутрашњих оклуз. поља функционалних квржица зуба анатагониста.</a:t>
            </a:r>
          </a:p>
          <a:p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Падине спољашњег оклузалног поља потпорних квржица активно учествују у положају централне оклузије и при латералним покретима доње вилице на радну страну.</a:t>
            </a:r>
          </a:p>
          <a:p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Падине спољашњег оклузалног поља водећих квржица, начелно, не учествују у оклузалној интеракцији. Међутим, могу се активирати при извођењу парафункционалних и екстремних покрета, као и услучајевима израженог синдрома крезубости.</a:t>
            </a:r>
          </a:p>
          <a:p>
            <a:endParaRPr lang="sr-Cyrl-RS" altLang="en-US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r>
              <a:rPr lang="sr-Cyrl-RS" altLang="en-US">
                <a:latin typeface="Book Antiqua" panose="02040602050305030304" pitchFamily="18" charset="0"/>
              </a:rPr>
              <a:t>           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        </a:t>
            </a:r>
            <a:endParaRPr lang="sr-Cyrl-RS" altLang="en-US" b="1">
              <a:latin typeface="Book Antiqua" panose="0204060205030503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1"/>
          <p:cNvSpPr>
            <a:spLocks noChangeArrowheads="1"/>
          </p:cNvSpPr>
          <p:nvPr/>
        </p:nvSpPr>
        <p:spPr bwMode="auto">
          <a:xfrm>
            <a:off x="0" y="785813"/>
            <a:ext cx="91440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r>
              <a:rPr lang="zh-CN" altLang="en-US" sz="2000" b="1">
                <a:latin typeface="Book Antiqua" panose="02040602050305030304" pitchFamily="18" charset="0"/>
              </a:rPr>
              <a:t>     </a:t>
            </a:r>
          </a:p>
          <a:p>
            <a:r>
              <a:rPr lang="en-GB" altLang="zh-CN" sz="2000" b="1">
                <a:latin typeface="Book Antiqua" panose="02040602050305030304" pitchFamily="18" charset="0"/>
              </a:rPr>
              <a:t>     - </a:t>
            </a:r>
            <a:r>
              <a:rPr lang="sr-Cyrl-RS" altLang="en-GB" sz="2000" b="1">
                <a:latin typeface="Book Antiqua" panose="02040602050305030304" pitchFamily="18" charset="0"/>
              </a:rPr>
              <a:t>Сагитална медијална линија (</a:t>
            </a:r>
            <a:r>
              <a:rPr lang="en-GB" altLang="sr-Cyrl-RS" sz="2000" b="1">
                <a:latin typeface="Book Antiqua" panose="02040602050305030304" pitchFamily="18" charset="0"/>
              </a:rPr>
              <a:t>linea mediana</a:t>
            </a:r>
            <a:r>
              <a:rPr lang="sr-Cyrl-RS" altLang="en-GB" sz="2000" b="1">
                <a:latin typeface="Book Antiqua" panose="02040602050305030304" pitchFamily="18" charset="0"/>
              </a:rPr>
              <a:t>) - </a:t>
            </a:r>
            <a:r>
              <a:rPr lang="sr-Cyrl-RS" altLang="en-GB" sz="2000">
                <a:latin typeface="Book Antiqua" panose="02040602050305030304" pitchFamily="18" charset="0"/>
              </a:rPr>
              <a:t>вертикална линија,</a:t>
            </a:r>
            <a:br>
              <a:rPr lang="sr-Cyrl-RS" altLang="en-GB" sz="2000">
                <a:latin typeface="Book Antiqua" panose="02040602050305030304" pitchFamily="18" charset="0"/>
              </a:rPr>
            </a:br>
            <a:r>
              <a:rPr lang="sr-Cyrl-RS" altLang="en-GB" sz="2000">
                <a:latin typeface="Book Antiqua" panose="02040602050305030304" pitchFamily="18" charset="0"/>
              </a:rPr>
              <a:t>       симетрично дели горњи и доњи дентални лук на десну и леву</a:t>
            </a:r>
            <a:br>
              <a:rPr lang="sr-Cyrl-RS" altLang="en-GB" sz="2000">
                <a:latin typeface="Book Antiqua" panose="02040602050305030304" pitchFamily="18" charset="0"/>
              </a:rPr>
            </a:br>
            <a:r>
              <a:rPr lang="sr-Cyrl-RS" altLang="en-GB" sz="2000">
                <a:latin typeface="Book Antiqua" panose="02040602050305030304" pitchFamily="18" charset="0"/>
              </a:rPr>
              <a:t>       половину</a:t>
            </a:r>
          </a:p>
          <a:p>
            <a:r>
              <a:rPr lang="sr-Cyrl-RS" altLang="sr-Cyrl-RS" sz="2000">
                <a:latin typeface="Book Antiqua" panose="02040602050305030304" pitchFamily="18" charset="0"/>
              </a:rPr>
              <a:t>     - </a:t>
            </a:r>
            <a:r>
              <a:rPr lang="en-GB" altLang="sr-Cyrl-RS" sz="2000" b="1">
                <a:latin typeface="Book Antiqua" panose="02040602050305030304" pitchFamily="18" charset="0"/>
              </a:rPr>
              <a:t>O</a:t>
            </a:r>
            <a:r>
              <a:rPr lang="sr-Cyrl-RS" altLang="sr-Cyrl-RS" sz="2000" b="1">
                <a:latin typeface="Book Antiqua" panose="02040602050305030304" pitchFamily="18" charset="0"/>
              </a:rPr>
              <a:t>клузална линија (</a:t>
            </a:r>
            <a:r>
              <a:rPr lang="en-GB" altLang="sr-Cyrl-RS" sz="2000" b="1">
                <a:latin typeface="Book Antiqua" panose="02040602050305030304" pitchFamily="18" charset="0"/>
              </a:rPr>
              <a:t>linea horisontales)</a:t>
            </a:r>
            <a:r>
              <a:rPr lang="sr-Cyrl-RS" altLang="sr-Cyrl-RS" sz="2000">
                <a:latin typeface="Book Antiqua" panose="02040602050305030304" pitchFamily="18" charset="0"/>
              </a:rPr>
              <a:t> - хоризонтална линија, </a:t>
            </a:r>
            <a:br>
              <a:rPr lang="sr-Cyrl-RS" altLang="sr-Cyrl-RS" sz="2000">
                <a:latin typeface="Book Antiqua" panose="02040602050305030304" pitchFamily="18" charset="0"/>
              </a:rPr>
            </a:br>
            <a:r>
              <a:rPr lang="sr-Cyrl-RS" altLang="sr-Cyrl-RS" sz="2000">
                <a:latin typeface="Book Antiqua" panose="02040602050305030304" pitchFamily="18" charset="0"/>
              </a:rPr>
              <a:t>       дели зубик на горње (максиларне) и доње (мандибуларне) зубе</a:t>
            </a:r>
          </a:p>
          <a:p>
            <a:endParaRPr lang="zh-CN" altLang="en-US" sz="2000" b="1">
              <a:latin typeface="Book Antiqua" panose="02040602050305030304" pitchFamily="18" charset="0"/>
            </a:endParaRPr>
          </a:p>
          <a:p>
            <a:r>
              <a:rPr lang="zh-CN" altLang="en-US" sz="2000">
                <a:latin typeface="Book Antiqua" panose="02040602050305030304" pitchFamily="18" charset="0"/>
              </a:rPr>
              <a:t>     - </a:t>
            </a:r>
            <a:r>
              <a:rPr lang="en-GB" altLang="zh-CN" sz="2000">
                <a:latin typeface="Book Antiqua" panose="02040602050305030304" pitchFamily="18" charset="0"/>
              </a:rPr>
              <a:t>Linea mediana </a:t>
            </a:r>
            <a:r>
              <a:rPr lang="sr-Cyrl-RS" altLang="zh-CN" sz="2000">
                <a:latin typeface="Book Antiqua" panose="02040602050305030304" pitchFamily="18" charset="0"/>
              </a:rPr>
              <a:t>и</a:t>
            </a:r>
            <a:r>
              <a:rPr lang="en-GB" altLang="zh-CN" sz="2000">
                <a:latin typeface="Book Antiqua" panose="02040602050305030304" pitchFamily="18" charset="0"/>
              </a:rPr>
              <a:t> linea horisontales </a:t>
            </a:r>
            <a:r>
              <a:rPr lang="sr-Cyrl-RS" altLang="en-GB" sz="2000">
                <a:latin typeface="Book Antiqua" panose="02040602050305030304" pitchFamily="18" charset="0"/>
              </a:rPr>
              <a:t>деле дентицију у четири симетрична</a:t>
            </a:r>
            <a:br>
              <a:rPr lang="sr-Cyrl-RS" altLang="en-GB" sz="2000">
                <a:latin typeface="Book Antiqua" panose="02040602050305030304" pitchFamily="18" charset="0"/>
              </a:rPr>
            </a:br>
            <a:r>
              <a:rPr lang="sr-Cyrl-RS" altLang="en-GB" sz="2000">
                <a:latin typeface="Book Antiqua" panose="02040602050305030304" pitchFamily="18" charset="0"/>
              </a:rPr>
              <a:t>       квадранта:</a:t>
            </a:r>
            <a:br>
              <a:rPr lang="sr-Cyrl-RS" altLang="en-GB" sz="2000">
                <a:latin typeface="Book Antiqua" panose="02040602050305030304" pitchFamily="18" charset="0"/>
              </a:rPr>
            </a:br>
            <a:r>
              <a:rPr lang="sr-Cyrl-RS" altLang="sr-Cyrl-CS" sz="2000">
                <a:latin typeface="Book Antiqua" panose="02040602050305030304" pitchFamily="18" charset="0"/>
              </a:rPr>
              <a:t>	- </a:t>
            </a:r>
            <a:r>
              <a:rPr lang="sr-Cyrl-RS" altLang="zh-CN" sz="2000">
                <a:latin typeface="Book Antiqua" panose="02040602050305030304" pitchFamily="18" charset="0"/>
              </a:rPr>
              <a:t>горњи де</a:t>
            </a:r>
            <a:r>
              <a:rPr lang="sr-Cyrl-RS" altLang="en-US" sz="2000">
                <a:latin typeface="Book Antiqua" panose="02040602050305030304" pitchFamily="18" charset="0"/>
              </a:rPr>
              <a:t>сни</a:t>
            </a:r>
          </a:p>
          <a:p>
            <a:r>
              <a:rPr lang="sr-Cyrl-RS" altLang="en-US" sz="2000">
                <a:latin typeface="Book Antiqua" panose="02040602050305030304" pitchFamily="18" charset="0"/>
              </a:rPr>
              <a:t>	- горњи леви</a:t>
            </a:r>
            <a:r>
              <a:rPr lang="zh-CN" altLang="en-US" sz="2000">
                <a:latin typeface="Book Antiqua" panose="02040602050305030304" pitchFamily="18" charset="0"/>
              </a:rPr>
              <a:t> </a:t>
            </a:r>
            <a:br>
              <a:rPr lang="zh-CN" altLang="en-US" sz="2000">
                <a:latin typeface="Book Antiqua" panose="02040602050305030304" pitchFamily="18" charset="0"/>
              </a:rPr>
            </a:br>
            <a:r>
              <a:rPr lang="sr-Cyrl-RS" altLang="zh-CN" sz="2000">
                <a:latin typeface="Book Antiqua" panose="02040602050305030304" pitchFamily="18" charset="0"/>
              </a:rPr>
              <a:t>	- доњи де</a:t>
            </a:r>
            <a:r>
              <a:rPr lang="sr-Cyrl-RS" altLang="en-US" sz="2000">
                <a:latin typeface="Book Antiqua" panose="02040602050305030304" pitchFamily="18" charset="0"/>
              </a:rPr>
              <a:t>сни</a:t>
            </a:r>
          </a:p>
          <a:p>
            <a:r>
              <a:rPr lang="sr-Cyrl-RS" altLang="en-US" sz="2000">
                <a:latin typeface="Book Antiqua" panose="02040602050305030304" pitchFamily="18" charset="0"/>
              </a:rPr>
              <a:t>	- доњи леви</a:t>
            </a:r>
          </a:p>
          <a:p>
            <a:endParaRPr lang="sr-Cyrl-RS" altLang="zh-CN" sz="2000">
              <a:latin typeface="Book Antiqua" panose="02040602050305030304" pitchFamily="18" charset="0"/>
            </a:endParaRPr>
          </a:p>
          <a:p>
            <a:r>
              <a:rPr lang="zh-CN" altLang="en-US" sz="2000">
                <a:latin typeface="Book Antiqua" panose="02040602050305030304" pitchFamily="18" charset="0"/>
              </a:rPr>
              <a:t/>
            </a:r>
            <a:br>
              <a:rPr lang="zh-CN" altLang="en-US" sz="2000">
                <a:latin typeface="Book Antiqua" panose="02040602050305030304" pitchFamily="18" charset="0"/>
              </a:rPr>
            </a:br>
            <a:r>
              <a:rPr lang="zh-CN" altLang="en-US" sz="2400">
                <a:latin typeface="Book Antiqua" panose="02040602050305030304" pitchFamily="18" charset="0"/>
              </a:rPr>
              <a:t>     </a:t>
            </a:r>
            <a:endParaRPr lang="zh-CN" altLang="en-US" sz="2000">
              <a:latin typeface="Book Antiqua" panose="02040602050305030304" pitchFamily="18" charset="0"/>
            </a:endParaRPr>
          </a:p>
        </p:txBody>
      </p:sp>
      <p:pic>
        <p:nvPicPr>
          <p:cNvPr id="9219" name="Rectangle 2"/>
          <p:cNvPicPr>
            <a:picLocks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115888"/>
            <a:ext cx="4046537" cy="74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3717925"/>
            <a:ext cx="3971925" cy="2636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1387475" y="436563"/>
            <a:ext cx="5761038" cy="736600"/>
          </a:xfrm>
          <a:ln>
            <a:miter/>
          </a:ln>
        </p:spPr>
        <p:txBody>
          <a:bodyPr anchor="ctr">
            <a:normAutofit fontScale="90000"/>
          </a:bodyPr>
          <a:lstStyle/>
          <a:p>
            <a:pPr>
              <a:defRPr/>
            </a:pPr>
            <a:r>
              <a:rPr lang="sr-Cyrl-RS" altLang="zh-CN" sz="2900" smtClean="0">
                <a:solidFill>
                  <a:schemeClr val="tx1"/>
                </a:solidFill>
                <a:latin typeface="Book Antiqua" panose="02040602050305030304" pitchFamily="18" charset="0"/>
              </a:rPr>
              <a:t>Нумеричке вредности параметара жвачног циклуса</a:t>
            </a:r>
          </a:p>
        </p:txBody>
      </p:sp>
      <p:sp>
        <p:nvSpPr>
          <p:cNvPr id="36867" name="Text Box 4"/>
          <p:cNvSpPr txBox="1">
            <a:spLocks noChangeArrowheads="1"/>
          </p:cNvSpPr>
          <p:nvPr/>
        </p:nvSpPr>
        <p:spPr bwMode="auto">
          <a:xfrm>
            <a:off x="250825" y="1700213"/>
            <a:ext cx="8728075" cy="91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      * Брзина извођења мастикацијског цикулса:</a:t>
            </a:r>
          </a:p>
          <a:p>
            <a:endParaRPr lang="sr-Cyrl-RS" altLang="en-US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 </a:t>
            </a:r>
            <a:endParaRPr lang="sr-Cyrl-RS" altLang="en-US" b="1">
              <a:latin typeface="Book Antiqua" panose="02040602050305030304" pitchFamily="18" charset="0"/>
            </a:endParaRPr>
          </a:p>
        </p:txBody>
      </p:sp>
      <p:graphicFrame>
        <p:nvGraphicFramePr>
          <p:cNvPr id="3" name="Table -1"/>
          <p:cNvGraphicFramePr>
            <a:graphicFrameLocks noGrp="1"/>
          </p:cNvGraphicFramePr>
          <p:nvPr/>
        </p:nvGraphicFramePr>
        <p:xfrm>
          <a:off x="1692275" y="2132013"/>
          <a:ext cx="4419600" cy="1066805"/>
        </p:xfrm>
        <a:graphic>
          <a:graphicData uri="http://schemas.openxmlformats.org/drawingml/2006/table">
            <a:tbl>
              <a:tblPr/>
              <a:tblGrid>
                <a:gridCol w="1181100">
                  <a:extLst>
                    <a:ext uri="{9D8B030D-6E8A-4147-A177-3AD203B41FA5}">
                      <a16:colId xmlns="" xmlns:a16="http://schemas.microsoft.com/office/drawing/2014/main" val="1497869676"/>
                    </a:ext>
                  </a:extLst>
                </a:gridCol>
                <a:gridCol w="1857375">
                  <a:extLst>
                    <a:ext uri="{9D8B030D-6E8A-4147-A177-3AD203B41FA5}">
                      <a16:colId xmlns="" xmlns:a16="http://schemas.microsoft.com/office/drawing/2014/main" val="850358814"/>
                    </a:ext>
                  </a:extLst>
                </a:gridCol>
                <a:gridCol w="1381125">
                  <a:extLst>
                    <a:ext uri="{9D8B030D-6E8A-4147-A177-3AD203B41FA5}">
                      <a16:colId xmlns="" xmlns:a16="http://schemas.microsoft.com/office/drawing/2014/main" val="980157444"/>
                    </a:ext>
                  </a:extLst>
                </a:gridCol>
              </a:tblGrid>
              <a:tr h="212725"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Раван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Покрет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Брзина у mm/s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549768865"/>
                  </a:ext>
                </a:extLst>
              </a:tr>
              <a:tr h="212725">
                <a:tc rowSpan="2"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вертикална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отварање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69 - 86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746753059"/>
                  </a:ext>
                </a:extLst>
              </a:tr>
              <a:tr h="212725">
                <a:tc v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затварање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71 - 135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267711189"/>
                  </a:ext>
                </a:extLst>
              </a:tr>
              <a:tr h="212725"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хоризонтална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латерална кретња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44 - 88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7901380"/>
                  </a:ext>
                </a:extLst>
              </a:tr>
              <a:tr h="212725"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сагитална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пропулзиона кретња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112 - 140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779397616"/>
                  </a:ext>
                </a:extLst>
              </a:tr>
            </a:tbl>
          </a:graphicData>
        </a:graphic>
      </p:graphicFrame>
      <p:sp>
        <p:nvSpPr>
          <p:cNvPr id="36894" name="Text Box 2"/>
          <p:cNvSpPr txBox="1">
            <a:spLocks noChangeArrowheads="1"/>
          </p:cNvSpPr>
          <p:nvPr/>
        </p:nvSpPr>
        <p:spPr bwMode="auto">
          <a:xfrm>
            <a:off x="377825" y="3262313"/>
            <a:ext cx="8728075" cy="919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      * Површина оклузалног контакта и дистрибуција оклузалне интеракције:</a:t>
            </a:r>
          </a:p>
          <a:p>
            <a:endParaRPr lang="sr-Cyrl-RS" altLang="en-US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 </a:t>
            </a:r>
            <a:endParaRPr lang="sr-Cyrl-RS" altLang="en-US" b="1">
              <a:latin typeface="Book Antiqua" panose="02040602050305030304" pitchFamily="18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692275" y="3716338"/>
          <a:ext cx="6318250" cy="2133606"/>
        </p:xfrm>
        <a:graphic>
          <a:graphicData uri="http://schemas.openxmlformats.org/drawingml/2006/table">
            <a:tbl>
              <a:tblPr/>
              <a:tblGrid>
                <a:gridCol w="4856163">
                  <a:extLst>
                    <a:ext uri="{9D8B030D-6E8A-4147-A177-3AD203B41FA5}">
                      <a16:colId xmlns="" xmlns:a16="http://schemas.microsoft.com/office/drawing/2014/main" val="3304363775"/>
                    </a:ext>
                  </a:extLst>
                </a:gridCol>
                <a:gridCol w="1462087">
                  <a:extLst>
                    <a:ext uri="{9D8B030D-6E8A-4147-A177-3AD203B41FA5}">
                      <a16:colId xmlns="" xmlns:a16="http://schemas.microsoft.com/office/drawing/2014/main" val="1452681512"/>
                    </a:ext>
                  </a:extLst>
                </a:gridCol>
              </a:tblGrid>
              <a:tr h="212725"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Површина оклузалног контакта у положају централне оклузије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4 мм</a:t>
                      </a:r>
                      <a:r>
                        <a:rPr kumimoji="0" lang="sr-Cyrl-RS" altLang="sr-Latn-RS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762048204"/>
                  </a:ext>
                </a:extLst>
              </a:tr>
              <a:tr h="266700">
                <a:tc rowSpan="4"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површина оклузалног контакта у току жвачног циклуса: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* први премолар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* други премолар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* први молар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sr-Cyrl-RS" altLang="sr-Latn-R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sr-Latn-RS" altLang="sr-Latn-R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379597760"/>
                  </a:ext>
                </a:extLst>
              </a:tr>
              <a:tr h="266700">
                <a:tc v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3.5 мм</a:t>
                      </a:r>
                      <a:r>
                        <a:rPr kumimoji="0" lang="sr-Cyrl-RS" altLang="sr-Latn-RS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    14.6%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044684404"/>
                  </a:ext>
                </a:extLst>
              </a:tr>
              <a:tr h="266700">
                <a:tc v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6.5 мм</a:t>
                      </a:r>
                      <a:r>
                        <a:rPr kumimoji="0" lang="sr-Cyrl-RS" altLang="sr-Latn-RS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    27.1%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940345252"/>
                  </a:ext>
                </a:extLst>
              </a:tr>
              <a:tr h="266700">
                <a:tc v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14.0 мм</a:t>
                      </a:r>
                      <a:r>
                        <a:rPr kumimoji="0" lang="sr-Cyrl-RS" altLang="sr-Latn-RS" sz="14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  58.3%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02868550"/>
                  </a:ext>
                </a:extLst>
              </a:tr>
              <a:tr h="212725">
                <a:tc rowSpan="4"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дистрибуција оклузалне интеракције у току жвачног циклуса: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* у латеропозицији (резање)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* у положају централне оклузије (млевење)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* у току клижења (дробљење и гњечење)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sr-Latn-RS" altLang="sr-Latn-R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090142098"/>
                  </a:ext>
                </a:extLst>
              </a:tr>
              <a:tr h="212725">
                <a:tc v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12%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9863620"/>
                  </a:ext>
                </a:extLst>
              </a:tr>
              <a:tr h="212725">
                <a:tc v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23%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19462685"/>
                  </a:ext>
                </a:extLst>
              </a:tr>
              <a:tr h="212725">
                <a:tc vMerge="1">
                  <a:txBody>
                    <a:bodyPr/>
                    <a:lstStyle/>
                    <a:p>
                      <a:endParaRPr lang="sr-Latn-RS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65%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496275227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1"/>
          <p:cNvSpPr>
            <a:spLocks noGrp="1" noChangeArrowheads="1"/>
          </p:cNvSpPr>
          <p:nvPr>
            <p:ph type="title" idx="4294967295"/>
          </p:nvPr>
        </p:nvSpPr>
        <p:spPr>
          <a:xfrm>
            <a:off x="458788" y="436563"/>
            <a:ext cx="8281987" cy="736600"/>
          </a:xfrm>
        </p:spPr>
        <p:txBody>
          <a:bodyPr anchor="ctr"/>
          <a:lstStyle/>
          <a:p>
            <a:r>
              <a:rPr lang="sr-Cyrl-RS" altLang="zh-CN" sz="2400" smtClean="0">
                <a:solidFill>
                  <a:schemeClr val="tx1"/>
                </a:solidFill>
                <a:latin typeface="Book Antiqua" panose="02040602050305030304" pitchFamily="18" charset="0"/>
              </a:rPr>
              <a:t>Нумеричке вредности параметара жвачног циклуса</a:t>
            </a:r>
          </a:p>
        </p:txBody>
      </p:sp>
      <p:sp>
        <p:nvSpPr>
          <p:cNvPr id="37891" name="Text Box 4"/>
          <p:cNvSpPr txBox="1">
            <a:spLocks noChangeArrowheads="1"/>
          </p:cNvSpPr>
          <p:nvPr/>
        </p:nvSpPr>
        <p:spPr bwMode="auto">
          <a:xfrm>
            <a:off x="250825" y="1054100"/>
            <a:ext cx="8728075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      * Амплитуда верикалне и хоризонталне компоненте мастикацијског циклуса:</a:t>
            </a:r>
          </a:p>
          <a:p>
            <a:endParaRPr lang="sr-Cyrl-RS" altLang="en-US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 </a:t>
            </a:r>
            <a:endParaRPr lang="sr-Cyrl-RS" altLang="en-US" b="1">
              <a:latin typeface="Book Antiqua" panose="02040602050305030304" pitchFamily="18" charset="0"/>
            </a:endParaRPr>
          </a:p>
        </p:txBody>
      </p:sp>
      <p:graphicFrame>
        <p:nvGraphicFramePr>
          <p:cNvPr id="2" name="Table -1"/>
          <p:cNvGraphicFramePr>
            <a:graphicFrameLocks noGrp="1"/>
          </p:cNvGraphicFramePr>
          <p:nvPr/>
        </p:nvGraphicFramePr>
        <p:xfrm>
          <a:off x="1692275" y="1485900"/>
          <a:ext cx="3722688" cy="1281114"/>
        </p:xfrm>
        <a:graphic>
          <a:graphicData uri="http://schemas.openxmlformats.org/drawingml/2006/table">
            <a:tbl>
              <a:tblPr/>
              <a:tblGrid>
                <a:gridCol w="2403475">
                  <a:extLst>
                    <a:ext uri="{9D8B030D-6E8A-4147-A177-3AD203B41FA5}">
                      <a16:colId xmlns="" xmlns:a16="http://schemas.microsoft.com/office/drawing/2014/main" val="1205086027"/>
                    </a:ext>
                  </a:extLst>
                </a:gridCol>
                <a:gridCol w="1319213">
                  <a:extLst>
                    <a:ext uri="{9D8B030D-6E8A-4147-A177-3AD203B41FA5}">
                      <a16:colId xmlns="" xmlns:a16="http://schemas.microsoft.com/office/drawing/2014/main" val="402827807"/>
                    </a:ext>
                  </a:extLst>
                </a:gridCol>
              </a:tblGrid>
              <a:tr h="427038"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максимално отварање уста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15.0</a:t>
                      </a: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- </a:t>
                      </a: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18.0 мм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980174066"/>
                  </a:ext>
                </a:extLst>
              </a:tr>
              <a:tr h="427038"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максималан латералан покрет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5.7 - 6.7 мм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sr-Cyrl-RS" altLang="sr-Latn-R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43909343"/>
                  </a:ext>
                </a:extLst>
              </a:tr>
              <a:tr h="427038"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Latn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про</a:t>
                      </a: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сечан латералан покрет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2.0 мм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sr-Cyrl-RS" altLang="sr-Latn-R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811328418"/>
                  </a:ext>
                </a:extLst>
              </a:tr>
            </a:tbl>
          </a:graphicData>
        </a:graphic>
      </p:graphicFrame>
      <p:sp>
        <p:nvSpPr>
          <p:cNvPr id="37906" name="Text Box 2"/>
          <p:cNvSpPr txBox="1">
            <a:spLocks noChangeArrowheads="1"/>
          </p:cNvSpPr>
          <p:nvPr/>
        </p:nvSpPr>
        <p:spPr bwMode="auto">
          <a:xfrm>
            <a:off x="377825" y="2616200"/>
            <a:ext cx="8728075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     </a:t>
            </a:r>
          </a:p>
          <a:p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 * Загрижајне силе у току мастикацијског циклуса:</a:t>
            </a:r>
          </a:p>
          <a:p>
            <a:endParaRPr lang="sr-Cyrl-RS" altLang="en-US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 </a:t>
            </a:r>
            <a:endParaRPr lang="sr-Cyrl-RS" altLang="en-US" b="1">
              <a:latin typeface="Book Antiqua" panose="020406020503050303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577975" y="3335338"/>
          <a:ext cx="4668838" cy="854076"/>
        </p:xfrm>
        <a:graphic>
          <a:graphicData uri="http://schemas.openxmlformats.org/drawingml/2006/table">
            <a:tbl>
              <a:tblPr/>
              <a:tblGrid>
                <a:gridCol w="2514600">
                  <a:extLst>
                    <a:ext uri="{9D8B030D-6E8A-4147-A177-3AD203B41FA5}">
                      <a16:colId xmlns="" xmlns:a16="http://schemas.microsoft.com/office/drawing/2014/main" val="2289969956"/>
                    </a:ext>
                  </a:extLst>
                </a:gridCol>
                <a:gridCol w="2154238">
                  <a:extLst>
                    <a:ext uri="{9D8B030D-6E8A-4147-A177-3AD203B41FA5}">
                      <a16:colId xmlns="" xmlns:a16="http://schemas.microsoft.com/office/drawing/2014/main" val="77197804"/>
                    </a:ext>
                  </a:extLst>
                </a:gridCol>
              </a:tblGrid>
              <a:tr h="427038"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у интактном зубику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200</a:t>
                      </a:r>
                      <a:r>
                        <a:rPr kumimoji="0" lang="en-GB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N  (MVZS - 780 N)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589983816"/>
                  </a:ext>
                </a:extLst>
              </a:tr>
              <a:tr h="427038"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код носиоца тоталних протеза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GB" altLang="sr-Cyrl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60 - 80 N (MVZS - 210 N)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sr-Cyrl-RS" altLang="sr-Latn-R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486091931"/>
                  </a:ext>
                </a:extLst>
              </a:tr>
            </a:tbl>
          </a:graphicData>
        </a:graphic>
      </p:graphicFrame>
      <p:sp>
        <p:nvSpPr>
          <p:cNvPr id="37918" name="Text Box 6"/>
          <p:cNvSpPr txBox="1">
            <a:spLocks noChangeArrowheads="1"/>
          </p:cNvSpPr>
          <p:nvPr/>
        </p:nvSpPr>
        <p:spPr bwMode="auto">
          <a:xfrm>
            <a:off x="1619250" y="4295775"/>
            <a:ext cx="3289300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r>
              <a:rPr lang="en-GB" altLang="en-US" sz="1200">
                <a:latin typeface="Book Antiqua" panose="02040602050305030304" pitchFamily="18" charset="0"/>
              </a:rPr>
              <a:t>MVZS - </a:t>
            </a:r>
            <a:r>
              <a:rPr lang="sr-Cyrl-RS" altLang="en-US" sz="1200">
                <a:latin typeface="Book Antiqua" panose="02040602050305030304" pitchFamily="18" charset="0"/>
              </a:rPr>
              <a:t>максимална вољна загрижајна сила</a:t>
            </a:r>
          </a:p>
        </p:txBody>
      </p:sp>
      <p:sp>
        <p:nvSpPr>
          <p:cNvPr id="37919" name="Text Box 7"/>
          <p:cNvSpPr txBox="1">
            <a:spLocks noChangeArrowheads="1"/>
          </p:cNvSpPr>
          <p:nvPr/>
        </p:nvSpPr>
        <p:spPr bwMode="auto">
          <a:xfrm>
            <a:off x="433388" y="4322763"/>
            <a:ext cx="8726487" cy="119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     </a:t>
            </a:r>
          </a:p>
          <a:p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 * Временски параметри мастикацијског циклуса:</a:t>
            </a:r>
          </a:p>
          <a:p>
            <a:endParaRPr lang="sr-Cyrl-RS" altLang="en-US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 </a:t>
            </a:r>
            <a:endParaRPr lang="sr-Cyrl-RS" altLang="en-US" b="1">
              <a:latin typeface="Book Antiqua" panose="02040602050305030304" pitchFamily="18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1819275" y="4986338"/>
          <a:ext cx="4813300" cy="1281114"/>
        </p:xfrm>
        <a:graphic>
          <a:graphicData uri="http://schemas.openxmlformats.org/drawingml/2006/table">
            <a:tbl>
              <a:tblPr/>
              <a:tblGrid>
                <a:gridCol w="3502025">
                  <a:extLst>
                    <a:ext uri="{9D8B030D-6E8A-4147-A177-3AD203B41FA5}">
                      <a16:colId xmlns="" xmlns:a16="http://schemas.microsoft.com/office/drawing/2014/main" val="1901055278"/>
                    </a:ext>
                  </a:extLst>
                </a:gridCol>
                <a:gridCol w="1311275">
                  <a:extLst>
                    <a:ext uri="{9D8B030D-6E8A-4147-A177-3AD203B41FA5}">
                      <a16:colId xmlns="" xmlns:a16="http://schemas.microsoft.com/office/drawing/2014/main" val="2834904733"/>
                    </a:ext>
                  </a:extLst>
                </a:gridCol>
              </a:tblGrid>
              <a:tr h="427038"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трајање жвачног циклуса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709 - 775 </a:t>
                      </a:r>
                      <a:r>
                        <a:rPr kumimoji="0" lang="en-GB" altLang="sr-Cyrl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msec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997362859"/>
                  </a:ext>
                </a:extLst>
              </a:tr>
              <a:tr h="427038"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трајање неосредног оклузалног контакта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GB" altLang="sr-Cyrl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130 -140 msec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GB" altLang="sr-Cyrl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20%</a:t>
                      </a:r>
                      <a:endParaRPr kumimoji="0" lang="sr-Cyrl-RS" altLang="sr-Latn-R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51087238"/>
                  </a:ext>
                </a:extLst>
              </a:tr>
              <a:tr h="427038"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sr-Cyrl-RS" altLang="sr-Latn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пауза у положају централне оклузије</a:t>
                      </a: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80000"/>
                        <a:buFont typeface="Wingdings 2" panose="05020102010507070707" pitchFamily="18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1pPr>
                      <a:lvl2pPr>
                        <a:spcBef>
                          <a:spcPts val="250"/>
                        </a:spcBef>
                        <a:buClr>
                          <a:schemeClr val="accent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2pPr>
                      <a:lvl3pPr>
                        <a:spcBef>
                          <a:spcPts val="250"/>
                        </a:spcBef>
                        <a:buClr>
                          <a:srgbClr val="2DFFB1"/>
                        </a:buClr>
                        <a:buSzPct val="100000"/>
                        <a:buFont typeface="Wingdings 2" panose="05020102010507070707" pitchFamily="18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3pPr>
                      <a:lvl4pPr>
                        <a:spcBef>
                          <a:spcPts val="225"/>
                        </a:spcBef>
                        <a:buClr>
                          <a:srgbClr val="2DFFB1"/>
                        </a:buClr>
                        <a:buSzPct val="112000"/>
                        <a:buFont typeface="Wingdings 2" panose="05020102010507070707" pitchFamily="18" charset="2"/>
                        <a:defRPr sz="17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4pPr>
                      <a:lvl5pPr>
                        <a:spcBef>
                          <a:spcPts val="250"/>
                        </a:spcBef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ts val="250"/>
                        </a:spcBef>
                        <a:spcAft>
                          <a:spcPct val="0"/>
                        </a:spcAft>
                        <a:buClr>
                          <a:srgbClr val="54D9FF"/>
                        </a:buClr>
                        <a:buSzPct val="100000"/>
                        <a:buFont typeface="Wingdings 2" panose="05020102010507070707" pitchFamily="18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SimSun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r>
                        <a:rPr kumimoji="0" lang="en-GB" altLang="sr-Cyrl-R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109 - 139 msec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</a:pPr>
                      <a:endParaRPr kumimoji="0" lang="sr-Cyrl-RS" altLang="sr-Latn-R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428989334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 noChangeArrowheads="1"/>
          </p:cNvSpPr>
          <p:nvPr>
            <p:ph type="title" idx="4294967295"/>
          </p:nvPr>
        </p:nvSpPr>
        <p:spPr>
          <a:xfrm>
            <a:off x="2130425" y="222250"/>
            <a:ext cx="5018088" cy="736600"/>
          </a:xfrm>
        </p:spPr>
        <p:txBody>
          <a:bodyPr anchor="ctr"/>
          <a:lstStyle/>
          <a:p>
            <a:r>
              <a:rPr lang="sr-Cyrl-RS" altLang="zh-CN" sz="3200" smtClean="0">
                <a:solidFill>
                  <a:schemeClr val="tx1"/>
                </a:solidFill>
                <a:latin typeface="Book Antiqua" panose="02040602050305030304" pitchFamily="18" charset="0"/>
              </a:rPr>
              <a:t>Фаза жвакања</a:t>
            </a:r>
          </a:p>
        </p:txBody>
      </p:sp>
      <p:sp>
        <p:nvSpPr>
          <p:cNvPr id="38915" name="Text Box 4"/>
          <p:cNvSpPr txBox="1">
            <a:spLocks noChangeArrowheads="1"/>
          </p:cNvSpPr>
          <p:nvPr/>
        </p:nvSpPr>
        <p:spPr bwMode="auto">
          <a:xfrm>
            <a:off x="228600" y="942975"/>
            <a:ext cx="8726488" cy="421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      </a:t>
            </a:r>
            <a:r>
              <a:rPr lang="en-GB" altLang="sr-Cyrl-RS">
                <a:latin typeface="Book Antiqua" panose="02040602050305030304" pitchFamily="18" charset="0"/>
                <a:sym typeface="SimSun" panose="02010600030101010101" pitchFamily="2" charset="-122"/>
              </a:rPr>
              <a:t>* O</a:t>
            </a:r>
            <a:r>
              <a:rPr lang="sr-Cyrl-RS" altLang="en-GB">
                <a:latin typeface="Book Antiqua" panose="02040602050305030304" pitchFamily="18" charset="0"/>
                <a:sym typeface="SimSun" panose="02010600030101010101" pitchFamily="2" charset="-122"/>
              </a:rPr>
              <a:t>пшти облик оклузалне површине денталних лукова у блиској је релацији са карактеристикама латералних контакта и затварајућих покрета доње вилице</a:t>
            </a:r>
          </a:p>
          <a:p>
            <a:r>
              <a:rPr lang="sr-Cyrl-RS" altLang="en-GB">
                <a:latin typeface="Book Antiqua" panose="02040602050305030304" pitchFamily="18" charset="0"/>
                <a:sym typeface="SimSun" panose="02010600030101010101" pitchFamily="2" charset="-122"/>
              </a:rPr>
              <a:t>      * Висина квржица постепено опада од очњака према моларима (предњи зуби имају или облик длета са сечивним гребеном или 1-2 квржице које су приближно исте висине.</a:t>
            </a:r>
          </a:p>
          <a:p>
            <a:r>
              <a:rPr lang="sr-Cyrl-RS" altLang="en-GB">
                <a:latin typeface="Book Antiqua" panose="02040602050305030304" pitchFamily="18" charset="0"/>
                <a:sym typeface="SimSun" panose="02010600030101010101" pitchFamily="2" charset="-122"/>
              </a:rPr>
              <a:t>       * Резање хране је у домену сечивних гребена и врхова квржица уз употребу мале загрижајне силе.</a:t>
            </a:r>
          </a:p>
          <a:p>
            <a:r>
              <a:rPr lang="sr-Cyrl-RS" altLang="en-GB">
                <a:latin typeface="Book Antiqua" panose="02040602050305030304" pitchFamily="18" charset="0"/>
                <a:sym typeface="SimSun" panose="02010600030101010101" pitchFamily="2" charset="-122"/>
              </a:rPr>
              <a:t>       * Пошто инцизални гребени и врхови квржица имају малу површину, сечивни притисак је релативно висок, чак и када су загрижајне силе умерене.</a:t>
            </a:r>
          </a:p>
          <a:p>
            <a:r>
              <a:rPr lang="sr-Cyrl-RS" altLang="en-GB">
                <a:latin typeface="Book Antiqua" panose="02040602050305030304" pitchFamily="18" charset="0"/>
                <a:sym typeface="SimSun" panose="02010600030101010101" pitchFamily="2" charset="-122"/>
              </a:rPr>
              <a:t>       * У области молара, квржице су ниже, али и бројније, као одговор на повећану активну оклузалну површину</a:t>
            </a:r>
          </a:p>
          <a:p>
            <a:endParaRPr lang="sr-Cyrl-RS" altLang="en-GB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r>
              <a:rPr lang="sr-Cyrl-RS" altLang="en-US">
                <a:latin typeface="Book Antiqua" panose="02040602050305030304" pitchFamily="18" charset="0"/>
              </a:rPr>
              <a:t>           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        </a:t>
            </a:r>
            <a:endParaRPr lang="sr-Cyrl-RS" altLang="en-US" b="1">
              <a:latin typeface="Book Antiqua" panose="0204060205030503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 noChangeArrowheads="1"/>
          </p:cNvSpPr>
          <p:nvPr>
            <p:ph type="title" idx="4294967295"/>
          </p:nvPr>
        </p:nvSpPr>
        <p:spPr>
          <a:xfrm>
            <a:off x="2130425" y="222250"/>
            <a:ext cx="5018088" cy="736600"/>
          </a:xfrm>
        </p:spPr>
        <p:txBody>
          <a:bodyPr anchor="ctr"/>
          <a:lstStyle/>
          <a:p>
            <a:r>
              <a:rPr lang="sr-Cyrl-RS" altLang="zh-CN" sz="3200" smtClean="0">
                <a:solidFill>
                  <a:schemeClr val="tx1"/>
                </a:solidFill>
                <a:latin typeface="Book Antiqua" panose="02040602050305030304" pitchFamily="18" charset="0"/>
              </a:rPr>
              <a:t>Фаза жвакања</a:t>
            </a:r>
          </a:p>
        </p:txBody>
      </p:sp>
      <p:sp>
        <p:nvSpPr>
          <p:cNvPr id="39939" name="Text Box 4"/>
          <p:cNvSpPr txBox="1">
            <a:spLocks noChangeArrowheads="1"/>
          </p:cNvSpPr>
          <p:nvPr/>
        </p:nvSpPr>
        <p:spPr bwMode="auto">
          <a:xfrm>
            <a:off x="228600" y="942975"/>
            <a:ext cx="8726488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      </a:t>
            </a:r>
            <a:r>
              <a:rPr lang="en-GB" altLang="sr-Cyrl-RS">
                <a:latin typeface="Book Antiqua" panose="02040602050305030304" pitchFamily="18" charset="0"/>
                <a:sym typeface="SimSun" panose="02010600030101010101" pitchFamily="2" charset="-122"/>
              </a:rPr>
              <a:t>* </a:t>
            </a:r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Правило ангулације:</a:t>
            </a:r>
          </a:p>
          <a:p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- Мастикацијски покрети и елементи оклузалне морфологије природних зуба међусобно су повезани правилом ангулације</a:t>
            </a:r>
            <a:r>
              <a:rPr lang="en-GB" altLang="sr-Cyrl-RS">
                <a:latin typeface="Book Antiqua" panose="02040602050305030304" pitchFamily="18" charset="0"/>
                <a:sym typeface="SimSun" panose="02010600030101010101" pitchFamily="2" charset="-122"/>
              </a:rPr>
              <a:t>:</a:t>
            </a:r>
          </a:p>
          <a:p>
            <a:endParaRPr lang="en-GB" altLang="sr-Cyrl-RS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r>
              <a:rPr lang="en-GB" altLang="sr-Cyrl-RS">
                <a:latin typeface="Book Antiqua" panose="02040602050305030304" pitchFamily="18" charset="0"/>
                <a:sym typeface="SimSun" panose="02010600030101010101" pitchFamily="2" charset="-122"/>
              </a:rPr>
              <a:t>- </a:t>
            </a:r>
            <a:r>
              <a:rPr lang="sr-Cyrl-RS" altLang="sr-Cyrl-RS">
                <a:latin typeface="Book Antiqua" panose="02040602050305030304" pitchFamily="18" charset="0"/>
                <a:sym typeface="SimSun" panose="02010600030101010101" pitchFamily="2" charset="-122"/>
              </a:rPr>
              <a:t>У трансверзалној равни угао мастикацијског загриза увек је мањи од угла који заклапају унутрашње квржичне падине зуба.</a:t>
            </a:r>
          </a:p>
          <a:p>
            <a:r>
              <a:rPr lang="sr-Cyrl-RS" altLang="sr-Cyrl-RS">
                <a:latin typeface="Book Antiqua" panose="02040602050305030304" pitchFamily="18" charset="0"/>
                <a:sym typeface="SimSun" panose="02010600030101010101" pitchFamily="2" charset="-122"/>
              </a:rPr>
              <a:t>- Угао мастикацијског загриза се повећава при удаљавању доње вилице од положаја централне оклузије. </a:t>
            </a:r>
          </a:p>
          <a:p>
            <a:r>
              <a:rPr lang="sr-Cyrl-RS" altLang="sr-Cyrl-RS">
                <a:latin typeface="Book Antiqua" panose="02040602050305030304" pitchFamily="18" charset="0"/>
                <a:sym typeface="SimSun" panose="02010600030101010101" pitchFamily="2" charset="-122"/>
              </a:rPr>
              <a:t>- Угао унутар жвачног циклуса увек се налази у границама куспалних </a:t>
            </a:r>
            <a:r>
              <a:rPr lang="sr-Cyrl-RS" altLang="sr-Cyrl-RS">
                <a:solidFill>
                  <a:srgbClr val="FF0000"/>
                </a:solidFill>
                <a:latin typeface="Book Antiqua" panose="02040602050305030304" pitchFamily="18" charset="0"/>
                <a:sym typeface="SimSun" panose="02010600030101010101" pitchFamily="2" charset="-122"/>
              </a:rPr>
              <a:t>инклинација</a:t>
            </a:r>
            <a:r>
              <a:rPr lang="sr-Cyrl-RS" altLang="sr-Cyrl-RS">
                <a:latin typeface="Book Antiqua" panose="02040602050305030304" pitchFamily="18" charset="0"/>
                <a:sym typeface="SimSun" panose="02010600030101010101" pitchFamily="2" charset="-122"/>
              </a:rPr>
              <a:t>.</a:t>
            </a:r>
          </a:p>
          <a:p>
            <a:r>
              <a:rPr lang="sr-Cyrl-RS" altLang="sr-Cyrl-RS">
                <a:latin typeface="Book Antiqua" panose="02040602050305030304" pitchFamily="18" charset="0"/>
                <a:sym typeface="SimSun" panose="02010600030101010101" pitchFamily="2" charset="-122"/>
              </a:rPr>
              <a:t> - Зуби су примарни водећи фактор  и одређују трасу оклузалне фазе мастикациског циклуса.</a:t>
            </a:r>
          </a:p>
          <a:p>
            <a:r>
              <a:rPr lang="sr-Cyrl-RS" altLang="sr-Cyrl-RS">
                <a:latin typeface="Book Antiqua" panose="02040602050305030304" pitchFamily="18" charset="0"/>
                <a:sym typeface="SimSun" panose="02010600030101010101" pitchFamily="2" charset="-122"/>
              </a:rPr>
              <a:t>- С обзром да секутићи обично нису укључени у фазу дробљења, гњечења и млевења хране и како нема чистих пропулзионих покрета доње вилице у току мастикације, величина хоризонталног и вертикалног преклопа ретко је од значаја у жвачном циклусу.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        </a:t>
            </a:r>
            <a:endParaRPr lang="sr-Cyrl-RS" altLang="en-US" b="1">
              <a:latin typeface="Book Antiqua" panose="0204060205030503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 noChangeArrowheads="1"/>
          </p:cNvSpPr>
          <p:nvPr>
            <p:ph type="title" idx="4294967295"/>
          </p:nvPr>
        </p:nvSpPr>
        <p:spPr>
          <a:xfrm>
            <a:off x="2130425" y="222250"/>
            <a:ext cx="5018088" cy="736600"/>
          </a:xfrm>
        </p:spPr>
        <p:txBody>
          <a:bodyPr anchor="ctr"/>
          <a:lstStyle/>
          <a:p>
            <a:r>
              <a:rPr lang="sr-Cyrl-RS" altLang="zh-CN" sz="3200" smtClean="0">
                <a:solidFill>
                  <a:schemeClr val="tx1"/>
                </a:solidFill>
                <a:latin typeface="Book Antiqua" panose="02040602050305030304" pitchFamily="18" charset="0"/>
              </a:rPr>
              <a:t>Фаза жвакања</a:t>
            </a:r>
          </a:p>
        </p:txBody>
      </p:sp>
      <p:sp>
        <p:nvSpPr>
          <p:cNvPr id="40963" name="Text Box 4"/>
          <p:cNvSpPr txBox="1">
            <a:spLocks noChangeArrowheads="1"/>
          </p:cNvSpPr>
          <p:nvPr/>
        </p:nvSpPr>
        <p:spPr bwMode="auto">
          <a:xfrm>
            <a:off x="228600" y="942975"/>
            <a:ext cx="8726488" cy="229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      </a:t>
            </a:r>
            <a:r>
              <a:rPr lang="sr-Cyrl-RS" altLang="sr-Cyrl-RS">
                <a:latin typeface="Book Antiqua" panose="02040602050305030304" pitchFamily="18" charset="0"/>
                <a:sym typeface="SimSun" panose="02010600030101010101" pitchFamily="2" charset="-122"/>
              </a:rPr>
              <a:t>* Мастикацијски покрети код деце јављају се са ерупцијом млечних молара и одликује се другачијим обликом жвачних циклуса. </a:t>
            </a:r>
          </a:p>
          <a:p>
            <a:r>
              <a:rPr lang="sr-Cyrl-RS" altLang="sr-Cyrl-RS">
                <a:latin typeface="Book Antiqua" panose="02040602050305030304" pitchFamily="18" charset="0"/>
                <a:sym typeface="SimSun" panose="02010600030101010101" pitchFamily="2" charset="-122"/>
              </a:rPr>
              <a:t>- Дете жваће са наглашеним трансверзалним кретањем мандибуле и већом латералном амплитудом у пределу молара, за разлику од одраслих, где преовлађује вертикална компонента.</a:t>
            </a:r>
          </a:p>
          <a:p>
            <a:endParaRPr lang="sr-Cyrl-RS" altLang="en-GB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r>
              <a:rPr lang="sr-Cyrl-RS" altLang="en-US">
                <a:latin typeface="Book Antiqua" panose="02040602050305030304" pitchFamily="18" charset="0"/>
              </a:rPr>
              <a:t>           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        </a:t>
            </a:r>
            <a:endParaRPr lang="sr-Cyrl-RS" altLang="en-US" b="1">
              <a:latin typeface="Book Antiqua" panose="0204060205030503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 noChangeArrowheads="1"/>
          </p:cNvSpPr>
          <p:nvPr>
            <p:ph type="title" idx="4294967295"/>
          </p:nvPr>
        </p:nvSpPr>
        <p:spPr>
          <a:xfrm>
            <a:off x="2130425" y="222250"/>
            <a:ext cx="5018088" cy="736600"/>
          </a:xfrm>
        </p:spPr>
        <p:txBody>
          <a:bodyPr anchor="ctr"/>
          <a:lstStyle/>
          <a:p>
            <a:r>
              <a:rPr lang="sr-Cyrl-RS" altLang="zh-CN" sz="3200" smtClean="0">
                <a:solidFill>
                  <a:schemeClr val="tx1"/>
                </a:solidFill>
                <a:latin typeface="Book Antiqua" panose="02040602050305030304" pitchFamily="18" charset="0"/>
              </a:rPr>
              <a:t>Фаза гутања </a:t>
            </a:r>
            <a:endParaRPr lang="en-GB" altLang="zh-CN" sz="3200" smtClean="0">
              <a:solidFill>
                <a:schemeClr val="tx1"/>
              </a:solidFill>
              <a:latin typeface="Book Antiqua" panose="02040602050305030304" pitchFamily="18" charset="0"/>
            </a:endParaRPr>
          </a:p>
        </p:txBody>
      </p:sp>
      <p:sp>
        <p:nvSpPr>
          <p:cNvPr id="41987" name="Text Box 4"/>
          <p:cNvSpPr txBox="1">
            <a:spLocks noChangeArrowheads="1"/>
          </p:cNvSpPr>
          <p:nvPr/>
        </p:nvSpPr>
        <p:spPr bwMode="auto">
          <a:xfrm>
            <a:off x="228600" y="1087438"/>
            <a:ext cx="8726488" cy="448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r>
              <a:rPr lang="sr-Cyrl-RS" altLang="en-US">
                <a:latin typeface="Book Antiqua" panose="02040602050305030304" pitchFamily="18" charset="0"/>
                <a:sym typeface="SimSun" panose="02010600030101010101" pitchFamily="2" charset="-122"/>
              </a:rPr>
              <a:t>      </a:t>
            </a:r>
            <a:r>
              <a:rPr lang="en-GB" altLang="sr-Cyrl-RS">
                <a:latin typeface="Book Antiqua" panose="02040602050305030304" pitchFamily="18" charset="0"/>
                <a:sym typeface="SimSun" panose="02010600030101010101" pitchFamily="2" charset="-122"/>
              </a:rPr>
              <a:t>3) </a:t>
            </a:r>
            <a:r>
              <a:rPr lang="sr-Cyrl-RS" altLang="en-GB">
                <a:latin typeface="Book Antiqua" panose="02040602050305030304" pitchFamily="18" charset="0"/>
                <a:sym typeface="SimSun" panose="02010600030101010101" pitchFamily="2" charset="-122"/>
              </a:rPr>
              <a:t>фаза гутања </a:t>
            </a:r>
            <a:r>
              <a:rPr lang="en-GB" altLang="sr-Cyrl-RS">
                <a:latin typeface="Book Antiqua" panose="02040602050305030304" pitchFamily="18" charset="0"/>
                <a:sym typeface="SimSun" panose="02010600030101010101" pitchFamily="2" charset="-122"/>
              </a:rPr>
              <a:t>(deglutitia)</a:t>
            </a:r>
          </a:p>
          <a:p>
            <a:endParaRPr lang="en-GB" altLang="sr-Cyrl-RS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r>
              <a:rPr lang="en-GB" altLang="sr-Cyrl-RS">
                <a:latin typeface="Book Antiqua" panose="02040602050305030304" pitchFamily="18" charset="0"/>
                <a:sym typeface="SimSun" panose="02010600030101010101" pitchFamily="2" charset="-122"/>
              </a:rPr>
              <a:t> </a:t>
            </a:r>
            <a:r>
              <a:rPr lang="sr-Cyrl-RS" altLang="en-GB">
                <a:latin typeface="Book Antiqua" panose="02040602050305030304" pitchFamily="18" charset="0"/>
                <a:sym typeface="SimSun" panose="02010600030101010101" pitchFamily="2" charset="-122"/>
              </a:rPr>
              <a:t>- када се залогај сажвакане хране језиком потисне према задњем делу</a:t>
            </a:r>
            <a:r>
              <a:rPr lang="en-GB" altLang="en-GB">
                <a:latin typeface="Book Antiqua" panose="02040602050305030304" pitchFamily="18" charset="0"/>
                <a:sym typeface="SimSun" panose="02010600030101010101" pitchFamily="2" charset="-122"/>
              </a:rPr>
              <a:t> cavum oris</a:t>
            </a:r>
            <a:r>
              <a:rPr lang="sr-Cyrl-RS" altLang="en-GB">
                <a:latin typeface="Book Antiqua" panose="02040602050305030304" pitchFamily="18" charset="0"/>
                <a:sym typeface="SimSun" panose="02010600030101010101" pitchFamily="2" charset="-122"/>
              </a:rPr>
              <a:t>-а, ексцитира се деглутицијско рецепторско поље, које окружује </a:t>
            </a:r>
            <a:r>
              <a:rPr lang="en-GB" altLang="en-GB">
                <a:latin typeface="Book Antiqua" panose="02040602050305030304" pitchFamily="18" charset="0"/>
                <a:sym typeface="SimSun" panose="02010600030101010101" pitchFamily="2" charset="-122"/>
              </a:rPr>
              <a:t>isthmus faucium, </a:t>
            </a:r>
            <a:r>
              <a:rPr lang="sr-Cyrl-RS" altLang="en-GB">
                <a:latin typeface="Book Antiqua" panose="02040602050305030304" pitchFamily="18" charset="0"/>
                <a:sym typeface="SimSun" panose="02010600030101010101" pitchFamily="2" charset="-122"/>
              </a:rPr>
              <a:t>посебно предео непчаних лукова.</a:t>
            </a:r>
          </a:p>
          <a:p>
            <a:r>
              <a:rPr lang="sr-Cyrl-RS" altLang="en-GB">
                <a:latin typeface="Book Antiqua" panose="02040602050305030304" pitchFamily="18" charset="0"/>
                <a:sym typeface="SimSun" panose="02010600030101010101" pitchFamily="2" charset="-122"/>
              </a:rPr>
              <a:t>- аферентни импулси одлазе у мождано стабло и изазивају низ аутоматских контракција мишића ждрела.</a:t>
            </a:r>
          </a:p>
          <a:p>
            <a:r>
              <a:rPr lang="sr-Cyrl-RS" altLang="en-GB">
                <a:latin typeface="Book Antiqua" panose="02040602050305030304" pitchFamily="18" charset="0"/>
                <a:sym typeface="SimSun" panose="02010600030101010101" pitchFamily="2" charset="-122"/>
              </a:rPr>
              <a:t>- контракцијом мишића меког непца, подиже се меко непце и затвара пролаз ка носном делу ждрела. Контракцијом мишића непца и ждрела залогај се потискује у једњак.</a:t>
            </a:r>
          </a:p>
          <a:p>
            <a:r>
              <a:rPr lang="sr-Cyrl-RS" altLang="en-GB">
                <a:latin typeface="Book Antiqua" panose="02040602050305030304" pitchFamily="18" charset="0"/>
                <a:sym typeface="SimSun" panose="02010600030101010101" pitchFamily="2" charset="-122"/>
              </a:rPr>
              <a:t>- Сужен </a:t>
            </a:r>
            <a:r>
              <a:rPr lang="en-GB" altLang="en-GB">
                <a:latin typeface="Book Antiqua" panose="02040602050305030304" pitchFamily="18" charset="0"/>
                <a:sym typeface="SimSun" panose="02010600030101010101" pitchFamily="2" charset="-122"/>
              </a:rPr>
              <a:t>isthmus faucium</a:t>
            </a:r>
            <a:r>
              <a:rPr lang="sr-Cyrl-RS" altLang="en-GB">
                <a:latin typeface="Book Antiqua" panose="02040602050305030304" pitchFamily="18" charset="0"/>
                <a:sym typeface="SimSun" panose="02010600030101010101" pitchFamily="2" charset="-122"/>
              </a:rPr>
              <a:t> селективно делује: пропушта добро сажвакану храну, а спречава пролаз већим комадима.</a:t>
            </a:r>
          </a:p>
          <a:p>
            <a:r>
              <a:rPr lang="sr-Cyrl-RS" altLang="en-GB">
                <a:latin typeface="Book Antiqua" panose="02040602050305030304" pitchFamily="18" charset="0"/>
                <a:sym typeface="SimSun" panose="02010600030101010101" pitchFamily="2" charset="-122"/>
              </a:rPr>
              <a:t> * Ова фаза траје око 1 секунде.</a:t>
            </a:r>
          </a:p>
          <a:p>
            <a:endParaRPr lang="sr-Cyrl-RS" altLang="en-GB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r>
              <a:rPr lang="sr-Cyrl-RS" altLang="en-US">
                <a:latin typeface="Book Antiqua" panose="02040602050305030304" pitchFamily="18" charset="0"/>
              </a:rPr>
              <a:t>           </a:t>
            </a:r>
          </a:p>
          <a:p>
            <a:r>
              <a:rPr lang="sr-Cyrl-RS" altLang="en-US">
                <a:latin typeface="Book Antiqua" panose="02040602050305030304" pitchFamily="18" charset="0"/>
              </a:rPr>
              <a:t>        </a:t>
            </a:r>
            <a:endParaRPr lang="sr-Cyrl-RS" altLang="en-US" b="1">
              <a:latin typeface="Book Antiqua" panose="0204060205030503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15" t="20580" r="16920" b="4823"/>
          <a:stretch>
            <a:fillRect/>
          </a:stretch>
        </p:blipFill>
        <p:spPr bwMode="auto">
          <a:xfrm>
            <a:off x="2411413" y="1484313"/>
            <a:ext cx="4576762" cy="383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 noChangeArrowheads="1"/>
          </p:cNvSpPr>
          <p:nvPr/>
        </p:nvSpPr>
        <p:spPr bwMode="auto">
          <a:xfrm>
            <a:off x="0" y="785813"/>
            <a:ext cx="9144000" cy="451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r>
              <a:rPr lang="zh-CN" altLang="en-US" sz="2000" b="1">
                <a:latin typeface="Book Antiqua" panose="02040602050305030304" pitchFamily="18" charset="0"/>
              </a:rPr>
              <a:t>     </a:t>
            </a:r>
            <a:endParaRPr lang="zh-CN" altLang="en-US" sz="2000" b="1" u="sng">
              <a:latin typeface="Book Antiqua" panose="02040602050305030304" pitchFamily="18" charset="0"/>
            </a:endParaRPr>
          </a:p>
          <a:p>
            <a:r>
              <a:rPr lang="zh-CN" altLang="en-US" sz="2000">
                <a:latin typeface="Book Antiqua" panose="02040602050305030304" pitchFamily="18" charset="0"/>
              </a:rPr>
              <a:t>      </a:t>
            </a:r>
            <a:r>
              <a:rPr lang="sr-Cyrl-RS" altLang="zh-CN" sz="2000" b="1" u="sng">
                <a:latin typeface="Book Antiqua" panose="02040602050305030304" pitchFamily="18" charset="0"/>
              </a:rPr>
              <a:t>1)</a:t>
            </a:r>
            <a:r>
              <a:rPr lang="zh-CN" altLang="en-US" sz="2000" b="1" u="sng">
                <a:latin typeface="Book Antiqua" panose="02040602050305030304" pitchFamily="18" charset="0"/>
              </a:rPr>
              <a:t> </a:t>
            </a:r>
            <a:r>
              <a:rPr lang="sr-Cyrl-CS" altLang="en-US" sz="2000" b="1" u="sng">
                <a:latin typeface="Book Antiqua" panose="02040602050305030304" pitchFamily="18" charset="0"/>
              </a:rPr>
              <a:t>према </a:t>
            </a:r>
            <a:r>
              <a:rPr lang="sr-Cyrl-RS" altLang="sr-Cyrl-CS" sz="2000" b="1" u="sng">
                <a:latin typeface="Book Antiqua" panose="02040602050305030304" pitchFamily="18" charset="0"/>
              </a:rPr>
              <a:t>периоду</a:t>
            </a:r>
            <a:r>
              <a:rPr lang="sr-Cyrl-CS" altLang="en-US" sz="2000" b="1" u="sng">
                <a:latin typeface="Book Antiqua" panose="02040602050305030304" pitchFamily="18" charset="0"/>
              </a:rPr>
              <a:t> ницања</a:t>
            </a:r>
          </a:p>
          <a:p>
            <a:endParaRPr lang="sr-Cyrl-CS" altLang="en-US" sz="2000" b="1" u="sng">
              <a:latin typeface="Book Antiqua" panose="02040602050305030304" pitchFamily="18" charset="0"/>
            </a:endParaRPr>
          </a:p>
          <a:p>
            <a:r>
              <a:rPr lang="sr-Cyrl-RS" altLang="sr-Cyrl-CS" sz="2000">
                <a:latin typeface="Book Antiqua" panose="02040602050305030304" pitchFamily="18" charset="0"/>
              </a:rPr>
              <a:t>	- човек има 2 генерације зуба (дифиодонција)</a:t>
            </a:r>
          </a:p>
          <a:p>
            <a:endParaRPr lang="sr-Cyrl-RS" altLang="sr-Cyrl-CS" sz="2000">
              <a:latin typeface="Book Antiqua" panose="02040602050305030304" pitchFamily="18" charset="0"/>
            </a:endParaRPr>
          </a:p>
          <a:p>
            <a:r>
              <a:rPr lang="zh-CN" altLang="en-US" sz="2000">
                <a:latin typeface="Book Antiqua" panose="02040602050305030304" pitchFamily="18" charset="0"/>
              </a:rPr>
              <a:t>      a) </a:t>
            </a:r>
            <a:r>
              <a:rPr lang="sr-Cyrl-CS" altLang="en-US" sz="2000">
                <a:latin typeface="Book Antiqua" panose="02040602050305030304" pitchFamily="18" charset="0"/>
              </a:rPr>
              <a:t>зуби</a:t>
            </a:r>
            <a:r>
              <a:rPr lang="zh-CN" altLang="en-US" sz="2000">
                <a:latin typeface="Book Antiqua" panose="02040602050305030304" pitchFamily="18" charset="0"/>
              </a:rPr>
              <a:t> 1. </a:t>
            </a:r>
            <a:r>
              <a:rPr lang="sr-Cyrl-RS" altLang="zh-CN" sz="2000">
                <a:latin typeface="Book Antiqua" panose="02040602050305030304" pitchFamily="18" charset="0"/>
              </a:rPr>
              <a:t>или примарне </a:t>
            </a:r>
            <a:r>
              <a:rPr lang="sr-Cyrl-CS" altLang="en-US" sz="2000">
                <a:latin typeface="Book Antiqua" panose="02040602050305030304" pitchFamily="18" charset="0"/>
              </a:rPr>
              <a:t>дентициј</a:t>
            </a:r>
            <a:r>
              <a:rPr lang="zh-CN" altLang="en-US" sz="2000">
                <a:latin typeface="Book Antiqua" panose="02040602050305030304" pitchFamily="18" charset="0"/>
              </a:rPr>
              <a:t>e </a:t>
            </a:r>
            <a:br>
              <a:rPr lang="zh-CN" altLang="en-US" sz="2000">
                <a:latin typeface="Book Antiqua" panose="02040602050305030304" pitchFamily="18" charset="0"/>
              </a:rPr>
            </a:br>
            <a:r>
              <a:rPr lang="zh-CN" altLang="en-US" sz="2000">
                <a:latin typeface="Book Antiqua" panose="02040602050305030304" pitchFamily="18" charset="0"/>
              </a:rPr>
              <a:t>               – </a:t>
            </a:r>
            <a:r>
              <a:rPr lang="sr-Cyrl-CS" altLang="en-US" sz="2000">
                <a:latin typeface="Book Antiqua" panose="02040602050305030304" pitchFamily="18" charset="0"/>
              </a:rPr>
              <a:t>млечни зуби </a:t>
            </a:r>
            <a:r>
              <a:rPr lang="zh-CN" altLang="en-US" sz="2000">
                <a:latin typeface="Book Antiqua" panose="02040602050305030304" pitchFamily="18" charset="0"/>
              </a:rPr>
              <a:t>(dentes decidui) - 20</a:t>
            </a:r>
            <a:br>
              <a:rPr lang="zh-CN" altLang="en-US" sz="2000">
                <a:latin typeface="Book Antiqua" panose="02040602050305030304" pitchFamily="18" charset="0"/>
              </a:rPr>
            </a:br>
            <a:r>
              <a:rPr lang="sr-Cyrl-RS" altLang="zh-CN" sz="2000">
                <a:latin typeface="Book Antiqua" panose="02040602050305030304" pitchFamily="18" charset="0"/>
              </a:rPr>
              <a:t>	- ничу између 6. месеца и 2.-3. године живота</a:t>
            </a:r>
          </a:p>
          <a:p>
            <a:endParaRPr lang="zh-CN" altLang="en-US" sz="2000">
              <a:latin typeface="Book Antiqua" panose="02040602050305030304" pitchFamily="18" charset="0"/>
            </a:endParaRPr>
          </a:p>
          <a:p>
            <a:r>
              <a:rPr lang="zh-CN" altLang="en-US" sz="2000">
                <a:latin typeface="Book Antiqua" panose="02040602050305030304" pitchFamily="18" charset="0"/>
              </a:rPr>
              <a:t/>
            </a:r>
            <a:br>
              <a:rPr lang="zh-CN" altLang="en-US" sz="2000">
                <a:latin typeface="Book Antiqua" panose="02040602050305030304" pitchFamily="18" charset="0"/>
              </a:rPr>
            </a:br>
            <a:r>
              <a:rPr lang="zh-CN" altLang="en-US" sz="2000">
                <a:latin typeface="Book Antiqua" panose="02040602050305030304" pitchFamily="18" charset="0"/>
              </a:rPr>
              <a:t>      </a:t>
            </a:r>
            <a:r>
              <a:rPr lang="sr-Cyrl-CS" altLang="en-US" sz="2000">
                <a:latin typeface="Book Antiqua" panose="02040602050305030304" pitchFamily="18" charset="0"/>
              </a:rPr>
              <a:t>б</a:t>
            </a:r>
            <a:r>
              <a:rPr lang="zh-CN" altLang="en-US" sz="2000">
                <a:latin typeface="Book Antiqua" panose="02040602050305030304" pitchFamily="18" charset="0"/>
              </a:rPr>
              <a:t>) </a:t>
            </a:r>
            <a:r>
              <a:rPr lang="sr-Cyrl-CS" altLang="en-US" sz="2000">
                <a:latin typeface="Book Antiqua" panose="02040602050305030304" pitchFamily="18" charset="0"/>
              </a:rPr>
              <a:t>зуби</a:t>
            </a:r>
            <a:r>
              <a:rPr lang="zh-CN" altLang="en-US" sz="2000">
                <a:latin typeface="Book Antiqua" panose="02040602050305030304" pitchFamily="18" charset="0"/>
              </a:rPr>
              <a:t> 2. </a:t>
            </a:r>
            <a:r>
              <a:rPr lang="sr-Cyrl-RS" altLang="zh-CN" sz="2000">
                <a:latin typeface="Book Antiqua" panose="02040602050305030304" pitchFamily="18" charset="0"/>
              </a:rPr>
              <a:t>или сталне </a:t>
            </a:r>
            <a:r>
              <a:rPr lang="sr-Cyrl-CS" altLang="en-US" sz="2000">
                <a:latin typeface="Book Antiqua" panose="02040602050305030304" pitchFamily="18" charset="0"/>
              </a:rPr>
              <a:t>дентициј</a:t>
            </a:r>
            <a:r>
              <a:rPr lang="zh-CN" altLang="en-US" sz="2000">
                <a:latin typeface="Book Antiqua" panose="02040602050305030304" pitchFamily="18" charset="0"/>
              </a:rPr>
              <a:t>e </a:t>
            </a:r>
            <a:br>
              <a:rPr lang="zh-CN" altLang="en-US" sz="2000">
                <a:latin typeface="Book Antiqua" panose="02040602050305030304" pitchFamily="18" charset="0"/>
              </a:rPr>
            </a:br>
            <a:r>
              <a:rPr lang="zh-CN" altLang="en-US" sz="2000">
                <a:latin typeface="Book Antiqua" panose="02040602050305030304" pitchFamily="18" charset="0"/>
              </a:rPr>
              <a:t>              – </a:t>
            </a:r>
            <a:r>
              <a:rPr lang="sr-Cyrl-CS" altLang="en-US" sz="2000">
                <a:latin typeface="Book Antiqua" panose="02040602050305030304" pitchFamily="18" charset="0"/>
              </a:rPr>
              <a:t>стални зуби </a:t>
            </a:r>
            <a:r>
              <a:rPr lang="zh-CN" altLang="en-US" sz="2000">
                <a:latin typeface="Book Antiqua" panose="02040602050305030304" pitchFamily="18" charset="0"/>
              </a:rPr>
              <a:t>(dentes permanentes) - 32</a:t>
            </a:r>
          </a:p>
          <a:p>
            <a:r>
              <a:rPr lang="sr-Cyrl-RS" altLang="zh-CN" sz="2000">
                <a:latin typeface="Book Antiqua" panose="02040602050305030304" pitchFamily="18" charset="0"/>
              </a:rPr>
              <a:t>	- ничу обично између 6. и 21. године</a:t>
            </a: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Book Antiqua" panose="02040602050305030304" pitchFamily="18" charset="0"/>
              </a:rPr>
              <a:t>   </a:t>
            </a:r>
          </a:p>
        </p:txBody>
      </p:sp>
      <p:sp>
        <p:nvSpPr>
          <p:cNvPr id="10243" name="Text Box 1"/>
          <p:cNvSpPr txBox="1">
            <a:spLocks noChangeArrowheads="1"/>
          </p:cNvSpPr>
          <p:nvPr/>
        </p:nvSpPr>
        <p:spPr bwMode="auto">
          <a:xfrm>
            <a:off x="2771775" y="331788"/>
            <a:ext cx="37750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r>
              <a:rPr lang="sr-Cyrl-RS" altLang="en-GB" sz="2800" b="1">
                <a:latin typeface="Book Antiqua" panose="02040602050305030304" pitchFamily="18" charset="0"/>
              </a:rPr>
              <a:t>Класификација зуба</a:t>
            </a: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76" b="2286"/>
          <a:stretch>
            <a:fillRect/>
          </a:stretch>
        </p:blipFill>
        <p:spPr bwMode="auto">
          <a:xfrm>
            <a:off x="6804025" y="114300"/>
            <a:ext cx="2060575" cy="3500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3300" y="3573463"/>
            <a:ext cx="2909888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>
            <a:spLocks noChangeArrowheads="1"/>
          </p:cNvSpPr>
          <p:nvPr/>
        </p:nvSpPr>
        <p:spPr bwMode="auto">
          <a:xfrm>
            <a:off x="0" y="569913"/>
            <a:ext cx="9144000" cy="567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>
                <a:latin typeface="Book Antiqua" panose="02040602050305030304" pitchFamily="18" charset="0"/>
              </a:rPr>
              <a:t>     </a:t>
            </a:r>
            <a:r>
              <a:rPr lang="en-GB" altLang="zh-CN" sz="2000" b="1" u="sng">
                <a:latin typeface="Book Antiqua" panose="02040602050305030304" pitchFamily="18" charset="0"/>
              </a:rPr>
              <a:t>2.</a:t>
            </a:r>
            <a:r>
              <a:rPr lang="zh-CN" altLang="en-US" sz="2000" b="1" u="sng">
                <a:latin typeface="Book Antiqua" panose="02040602050305030304" pitchFamily="18" charset="0"/>
              </a:rPr>
              <a:t> </a:t>
            </a:r>
            <a:r>
              <a:rPr lang="sr-Cyrl-CS" altLang="en-US" sz="2000" b="1" u="sng">
                <a:latin typeface="Book Antiqua" panose="02040602050305030304" pitchFamily="18" charset="0"/>
              </a:rPr>
              <a:t>подела зуба </a:t>
            </a:r>
            <a:r>
              <a:rPr lang="sr-Cyrl-RS" altLang="en-US" sz="2000" b="1" u="sng">
                <a:latin typeface="Book Antiqua" panose="02040602050305030304" pitchFamily="18" charset="0"/>
              </a:rPr>
              <a:t>према облику - класе зуба</a:t>
            </a:r>
          </a:p>
          <a:p>
            <a:pPr>
              <a:lnSpc>
                <a:spcPct val="150000"/>
              </a:lnSpc>
            </a:pPr>
            <a:r>
              <a:rPr lang="sr-Cyrl-CS" altLang="en-US" sz="2000">
                <a:latin typeface="Book Antiqua" panose="02040602050305030304" pitchFamily="18" charset="0"/>
              </a:rPr>
              <a:t>        </a:t>
            </a:r>
            <a:r>
              <a:rPr lang="zh-CN" altLang="en-US" sz="2000">
                <a:latin typeface="Book Antiqua" panose="02040602050305030304" pitchFamily="18" charset="0"/>
              </a:rPr>
              <a:t>- </a:t>
            </a:r>
            <a:r>
              <a:rPr lang="sr-Cyrl-CS" altLang="en-US" sz="2000">
                <a:latin typeface="Book Antiqua" panose="02040602050305030304" pitchFamily="18" charset="0"/>
              </a:rPr>
              <a:t>према облику, односно функцији</a:t>
            </a:r>
            <a:r>
              <a:rPr lang="zh-CN" altLang="en-US" sz="2000">
                <a:latin typeface="Book Antiqua" panose="02040602050305030304" pitchFamily="18" charset="0"/>
              </a:rPr>
              <a:t>:</a:t>
            </a:r>
            <a:br>
              <a:rPr lang="zh-CN" altLang="en-US" sz="2000">
                <a:latin typeface="Book Antiqua" panose="02040602050305030304" pitchFamily="18" charset="0"/>
              </a:rPr>
            </a:br>
            <a:r>
              <a:rPr lang="zh-CN" altLang="en-US" sz="2000">
                <a:latin typeface="Book Antiqua" panose="02040602050305030304" pitchFamily="18" charset="0"/>
              </a:rPr>
              <a:t>           1) </a:t>
            </a:r>
            <a:r>
              <a:rPr lang="sr-Cyrl-CS" altLang="en-US" sz="2000">
                <a:latin typeface="Book Antiqua" panose="02040602050305030304" pitchFamily="18" charset="0"/>
              </a:rPr>
              <a:t>секутићи</a:t>
            </a:r>
            <a:r>
              <a:rPr lang="zh-CN" altLang="en-US" sz="2000">
                <a:latin typeface="Book Antiqua" panose="02040602050305030304" pitchFamily="18" charset="0"/>
              </a:rPr>
              <a:t> (dentes incisivi) – 8 </a:t>
            </a:r>
            <a:r>
              <a:rPr lang="sr-Cyrl-RS" altLang="zh-CN" sz="2000">
                <a:latin typeface="Book Antiqua" panose="02040602050305030304" pitchFamily="18" charset="0"/>
              </a:rPr>
              <a:t>стал. дент (8 прим. дент.)</a:t>
            </a:r>
            <a:r>
              <a:rPr lang="zh-CN" altLang="en-US" sz="2000">
                <a:latin typeface="Book Antiqua" panose="02040602050305030304" pitchFamily="18" charset="0"/>
              </a:rPr>
              <a:t/>
            </a:r>
            <a:br>
              <a:rPr lang="zh-CN" altLang="en-US" sz="2000">
                <a:latin typeface="Book Antiqua" panose="02040602050305030304" pitchFamily="18" charset="0"/>
              </a:rPr>
            </a:br>
            <a:r>
              <a:rPr lang="zh-CN" altLang="en-US" sz="2000">
                <a:latin typeface="Book Antiqua" panose="02040602050305030304" pitchFamily="18" charset="0"/>
              </a:rPr>
              <a:t>           2) </a:t>
            </a:r>
            <a:r>
              <a:rPr lang="sr-Cyrl-CS" altLang="en-US" sz="2000">
                <a:latin typeface="Book Antiqua" panose="02040602050305030304" pitchFamily="18" charset="0"/>
              </a:rPr>
              <a:t>очњаци</a:t>
            </a:r>
            <a:r>
              <a:rPr lang="zh-CN" altLang="en-US" sz="2000">
                <a:latin typeface="Book Antiqua" panose="02040602050305030304" pitchFamily="18" charset="0"/>
              </a:rPr>
              <a:t> (dentes canini) - 4 </a:t>
            </a:r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стал. дент. (4 прим. дент.)</a:t>
            </a:r>
            <a:r>
              <a:rPr lang="zh-CN" altLang="en-US" sz="2000">
                <a:latin typeface="Book Antiqua" panose="02040602050305030304" pitchFamily="18" charset="0"/>
              </a:rPr>
              <a:t/>
            </a:r>
            <a:br>
              <a:rPr lang="zh-CN" altLang="en-US" sz="2000">
                <a:latin typeface="Book Antiqua" panose="02040602050305030304" pitchFamily="18" charset="0"/>
              </a:rPr>
            </a:br>
            <a:r>
              <a:rPr lang="zh-CN" altLang="en-US" sz="2000">
                <a:latin typeface="Book Antiqua" panose="02040602050305030304" pitchFamily="18" charset="0"/>
              </a:rPr>
              <a:t>           3) </a:t>
            </a:r>
            <a:r>
              <a:rPr lang="sr-Cyrl-CS" altLang="en-US" sz="2000">
                <a:latin typeface="Book Antiqua" panose="02040602050305030304" pitchFamily="18" charset="0"/>
              </a:rPr>
              <a:t>преткутњаци</a:t>
            </a:r>
            <a:r>
              <a:rPr lang="zh-CN" altLang="en-US" sz="2000">
                <a:latin typeface="Book Antiqua" panose="02040602050305030304" pitchFamily="18" charset="0"/>
              </a:rPr>
              <a:t> (dentes premolares) - 8 </a:t>
            </a:r>
            <a:r>
              <a:rPr lang="sr-Cyrl-RS" altLang="zh-CN" sz="2000">
                <a:latin typeface="Book Antiqua" panose="02040602050305030304" pitchFamily="18" charset="0"/>
              </a:rPr>
              <a:t>стал. дент.</a:t>
            </a:r>
            <a:r>
              <a:rPr lang="zh-CN" altLang="en-US" sz="2000">
                <a:latin typeface="Book Antiqua" panose="02040602050305030304" pitchFamily="18" charset="0"/>
              </a:rPr>
              <a:t/>
            </a:r>
            <a:br>
              <a:rPr lang="zh-CN" altLang="en-US" sz="2000">
                <a:latin typeface="Book Antiqua" panose="02040602050305030304" pitchFamily="18" charset="0"/>
              </a:rPr>
            </a:br>
            <a:r>
              <a:rPr lang="zh-CN" altLang="en-US" sz="2000">
                <a:latin typeface="Book Antiqua" panose="02040602050305030304" pitchFamily="18" charset="0"/>
              </a:rPr>
              <a:t>           4) </a:t>
            </a:r>
            <a:r>
              <a:rPr lang="sr-Cyrl-CS" altLang="en-US" sz="2000">
                <a:latin typeface="Book Antiqua" panose="02040602050305030304" pitchFamily="18" charset="0"/>
              </a:rPr>
              <a:t>кутњаци</a:t>
            </a:r>
            <a:r>
              <a:rPr lang="zh-CN" altLang="en-US" sz="2000">
                <a:latin typeface="Book Antiqua" panose="02040602050305030304" pitchFamily="18" charset="0"/>
              </a:rPr>
              <a:t> (dentes molares) – 12 </a:t>
            </a:r>
            <a:r>
              <a:rPr lang="sr-Cyrl-RS" altLang="zh-CN" sz="2000">
                <a:latin typeface="Book Antiqua" panose="02040602050305030304" pitchFamily="18" charset="0"/>
              </a:rPr>
              <a:t>стал. дент. (8 прим. дент.)</a:t>
            </a:r>
            <a:r>
              <a:rPr lang="zh-CN" altLang="en-US" sz="2000">
                <a:latin typeface="Book Antiqua" panose="02040602050305030304" pitchFamily="18" charset="0"/>
              </a:rPr>
              <a:t/>
            </a:r>
            <a:br>
              <a:rPr lang="zh-CN" altLang="en-US" sz="2000">
                <a:latin typeface="Book Antiqua" panose="02040602050305030304" pitchFamily="18" charset="0"/>
              </a:rPr>
            </a:br>
            <a:r>
              <a:rPr lang="zh-CN" altLang="en-US" sz="2000">
                <a:latin typeface="Book Antiqua" panose="02040602050305030304" pitchFamily="18" charset="0"/>
              </a:rPr>
              <a:t>        (</a:t>
            </a:r>
            <a:r>
              <a:rPr lang="sr-Cyrl-CS" altLang="en-US" sz="2000">
                <a:latin typeface="Book Antiqua" panose="02040602050305030304" pitchFamily="18" charset="0"/>
              </a:rPr>
              <a:t>умњак</a:t>
            </a:r>
            <a:r>
              <a:rPr lang="zh-CN" altLang="en-US" sz="2000">
                <a:latin typeface="Book Antiqua" panose="02040602050305030304" pitchFamily="18" charset="0"/>
              </a:rPr>
              <a:t> (dens serotinus s. sapientiae) – 4 </a:t>
            </a:r>
            <a:r>
              <a:rPr lang="sr-Cyrl-RS" altLang="zh-CN" sz="2000">
                <a:latin typeface="Book Antiqua" panose="02040602050305030304" pitchFamily="18" charset="0"/>
              </a:rPr>
              <a:t>у стал. дент.</a:t>
            </a:r>
            <a:r>
              <a:rPr lang="zh-CN" altLang="en-US" sz="2000">
                <a:latin typeface="Book Antiqua" panose="02040602050305030304" pitchFamily="18" charset="0"/>
              </a:rPr>
              <a:t>)</a:t>
            </a:r>
          </a:p>
          <a:p>
            <a:pPr>
              <a:lnSpc>
                <a:spcPct val="150000"/>
              </a:lnSpc>
            </a:pPr>
            <a:endParaRPr lang="zh-CN" altLang="en-US" sz="2000">
              <a:latin typeface="Book Antiqua" panose="02040602050305030304" pitchFamily="18" charset="0"/>
            </a:endParaRPr>
          </a:p>
          <a:p>
            <a:pPr>
              <a:lnSpc>
                <a:spcPct val="150000"/>
              </a:lnSpc>
            </a:pPr>
            <a:r>
              <a:rPr lang="sr-Cyrl-RS" altLang="zh-CN" sz="2000">
                <a:latin typeface="Book Antiqua" panose="02040602050305030304" pitchFamily="18" charset="0"/>
              </a:rPr>
              <a:t>* код примарне дентиције постоје три класе зуба:</a:t>
            </a:r>
            <a:br>
              <a:rPr lang="sr-Cyrl-RS" altLang="zh-CN" sz="2000">
                <a:latin typeface="Book Antiqua" panose="02040602050305030304" pitchFamily="18" charset="0"/>
              </a:rPr>
            </a:br>
            <a:r>
              <a:rPr lang="sr-Cyrl-RS" altLang="zh-CN" sz="2000">
                <a:latin typeface="Book Antiqua" panose="02040602050305030304" pitchFamily="18" charset="0"/>
              </a:rPr>
              <a:t>      - класа секутића, класа очњака и класа молара</a:t>
            </a:r>
          </a:p>
          <a:p>
            <a:pPr>
              <a:lnSpc>
                <a:spcPct val="150000"/>
              </a:lnSpc>
            </a:pPr>
            <a:r>
              <a:rPr lang="sr-Cyrl-RS" altLang="zh-CN" sz="2000">
                <a:latin typeface="Book Antiqua" panose="02040602050305030304" pitchFamily="18" charset="0"/>
              </a:rPr>
              <a:t>* </a:t>
            </a:r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код сталне дентиције постоје четири класе зуба:</a:t>
            </a:r>
          </a:p>
          <a:p>
            <a:pPr>
              <a:lnSpc>
                <a:spcPct val="150000"/>
              </a:lnSpc>
            </a:pPr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       - класа секутића, класа очњака, класа премолара и класа молара</a:t>
            </a:r>
            <a:endParaRPr lang="sr-Cyrl-RS" altLang="zh-CN" sz="2000">
              <a:latin typeface="Book Antiqua" panose="02040602050305030304" pitchFamily="18" charset="0"/>
            </a:endParaRPr>
          </a:p>
        </p:txBody>
      </p:sp>
      <p:pic>
        <p:nvPicPr>
          <p:cNvPr id="11267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99" t="13425" r="41356" b="50014"/>
          <a:stretch>
            <a:fillRect/>
          </a:stretch>
        </p:blipFill>
        <p:spPr bwMode="auto">
          <a:xfrm>
            <a:off x="6227763" y="3860800"/>
            <a:ext cx="2609850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ChangeArrowheads="1"/>
          </p:cNvSpPr>
          <p:nvPr/>
        </p:nvSpPr>
        <p:spPr bwMode="auto">
          <a:xfrm>
            <a:off x="0" y="569913"/>
            <a:ext cx="9144000" cy="384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>
                <a:latin typeface="Book Antiqua" panose="02040602050305030304" pitchFamily="18" charset="0"/>
              </a:rPr>
              <a:t>   </a:t>
            </a:r>
            <a:r>
              <a:rPr lang="zh-CN" altLang="en-US" sz="2000">
                <a:latin typeface="Book Antiqua" panose="02040602050305030304" pitchFamily="18" charset="0"/>
              </a:rPr>
              <a:t>- </a:t>
            </a:r>
            <a:r>
              <a:rPr lang="sr-Cyrl-RS" altLang="zh-CN" sz="2000">
                <a:latin typeface="Book Antiqua" panose="02040602050305030304" pitchFamily="18" charset="0"/>
              </a:rPr>
              <a:t>Одлике класе  - оне карактеристике које сврставају зубе у</a:t>
            </a:r>
            <a:br>
              <a:rPr lang="sr-Cyrl-RS" altLang="zh-CN" sz="2000">
                <a:latin typeface="Book Antiqua" panose="02040602050305030304" pitchFamily="18" charset="0"/>
              </a:rPr>
            </a:br>
            <a:r>
              <a:rPr lang="sr-Cyrl-RS" altLang="zh-CN" sz="2000">
                <a:latin typeface="Book Antiqua" panose="02040602050305030304" pitchFamily="18" charset="0"/>
              </a:rPr>
              <a:t>      функционалне категорије (пр. секутићи имају сечивни гребен, док</a:t>
            </a:r>
            <a:br>
              <a:rPr lang="sr-Cyrl-RS" altLang="zh-CN" sz="2000">
                <a:latin typeface="Book Antiqua" panose="02040602050305030304" pitchFamily="18" charset="0"/>
              </a:rPr>
            </a:br>
            <a:r>
              <a:rPr lang="sr-Cyrl-RS" altLang="zh-CN" sz="2000">
                <a:latin typeface="Book Antiqua" panose="02040602050305030304" pitchFamily="18" charset="0"/>
              </a:rPr>
              <a:t>      молари имају оклузалну површину)</a:t>
            </a:r>
          </a:p>
          <a:p>
            <a:pPr>
              <a:lnSpc>
                <a:spcPct val="150000"/>
              </a:lnSpc>
            </a:pPr>
            <a:endParaRPr lang="sr-Cyrl-RS" altLang="zh-CN" sz="2000">
              <a:latin typeface="Book Antiqua" panose="02040602050305030304" pitchFamily="18" charset="0"/>
            </a:endParaRPr>
          </a:p>
          <a:p>
            <a:pPr>
              <a:lnSpc>
                <a:spcPct val="150000"/>
              </a:lnSpc>
            </a:pPr>
            <a:r>
              <a:rPr lang="sr-Cyrl-RS" altLang="zh-CN" sz="2000">
                <a:latin typeface="Book Antiqua" panose="02040602050305030304" pitchFamily="18" charset="0"/>
              </a:rPr>
              <a:t>     - Од облика зависи функција зуба (секутићи функционишу као</a:t>
            </a:r>
            <a:br>
              <a:rPr lang="sr-Cyrl-RS" altLang="zh-CN" sz="2000">
                <a:latin typeface="Book Antiqua" panose="02040602050305030304" pitchFamily="18" charset="0"/>
              </a:rPr>
            </a:br>
            <a:r>
              <a:rPr lang="sr-Cyrl-RS" altLang="zh-CN" sz="2000">
                <a:latin typeface="Book Antiqua" panose="02040602050305030304" pitchFamily="18" charset="0"/>
              </a:rPr>
              <a:t>      “сечиво”, док молари првенствено мељу залогај</a:t>
            </a:r>
          </a:p>
          <a:p>
            <a:pPr>
              <a:lnSpc>
                <a:spcPct val="150000"/>
              </a:lnSpc>
            </a:pPr>
            <a:endParaRPr lang="sr-Cyrl-RS" altLang="zh-CN" sz="2000">
              <a:latin typeface="Book Antiqua" panose="02040602050305030304" pitchFamily="18" charset="0"/>
            </a:endParaRPr>
          </a:p>
          <a:p>
            <a:pPr>
              <a:lnSpc>
                <a:spcPct val="150000"/>
              </a:lnSpc>
            </a:pPr>
            <a:r>
              <a:rPr lang="sr-Cyrl-RS" altLang="zh-CN" sz="2000">
                <a:latin typeface="Book Antiqua" panose="02040602050305030304" pitchFamily="18" charset="0"/>
              </a:rPr>
              <a:t>     - Рзличити типови и класе зуба - ХЕТЕРОДОНЦИЈА</a:t>
            </a:r>
          </a:p>
        </p:txBody>
      </p:sp>
      <p:pic>
        <p:nvPicPr>
          <p:cNvPr id="12291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99" t="13425" r="41356" b="50014"/>
          <a:stretch>
            <a:fillRect/>
          </a:stretch>
        </p:blipFill>
        <p:spPr bwMode="auto">
          <a:xfrm>
            <a:off x="5868988" y="4364038"/>
            <a:ext cx="2609850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ChangeArrowheads="1"/>
          </p:cNvSpPr>
          <p:nvPr/>
        </p:nvSpPr>
        <p:spPr bwMode="auto">
          <a:xfrm>
            <a:off x="0" y="569913"/>
            <a:ext cx="9144000" cy="292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400">
                <a:latin typeface="Book Antiqua" panose="02040602050305030304" pitchFamily="18" charset="0"/>
              </a:rPr>
              <a:t>     </a:t>
            </a:r>
            <a:r>
              <a:rPr lang="sr-Cyrl-RS" altLang="en-GB" sz="2000" b="1" u="sng">
                <a:latin typeface="Book Antiqua" panose="02040602050305030304" pitchFamily="18" charset="0"/>
              </a:rPr>
              <a:t>3</a:t>
            </a:r>
            <a:r>
              <a:rPr lang="en-GB" altLang="zh-CN" sz="2000" b="1" u="sng">
                <a:latin typeface="Book Antiqua" panose="02040602050305030304" pitchFamily="18" charset="0"/>
              </a:rPr>
              <a:t>.</a:t>
            </a:r>
            <a:r>
              <a:rPr lang="zh-CN" altLang="en-US" sz="2000" b="1" u="sng">
                <a:latin typeface="Book Antiqua" panose="02040602050305030304" pitchFamily="18" charset="0"/>
              </a:rPr>
              <a:t> </a:t>
            </a:r>
            <a:r>
              <a:rPr lang="sr-Cyrl-CS" altLang="en-US" sz="2000" b="1" u="sng">
                <a:latin typeface="Book Antiqua" panose="02040602050305030304" pitchFamily="18" charset="0"/>
              </a:rPr>
              <a:t>подела зуба </a:t>
            </a:r>
            <a:r>
              <a:rPr lang="sr-Cyrl-RS" altLang="en-US" sz="2000" b="1" u="sng">
                <a:latin typeface="Book Antiqua" panose="02040602050305030304" pitchFamily="18" charset="0"/>
              </a:rPr>
              <a:t>према локализацији у денталном луку</a:t>
            </a:r>
          </a:p>
          <a:p>
            <a:pPr>
              <a:lnSpc>
                <a:spcPct val="150000"/>
              </a:lnSpc>
            </a:pPr>
            <a:r>
              <a:rPr lang="sr-Cyrl-CS" altLang="en-US" sz="2000">
                <a:latin typeface="Book Antiqua" panose="02040602050305030304" pitchFamily="18" charset="0"/>
              </a:rPr>
              <a:t>       </a:t>
            </a:r>
            <a:r>
              <a:rPr lang="zh-CN" altLang="en-US" sz="2000">
                <a:latin typeface="Book Antiqua" panose="02040602050305030304" pitchFamily="18" charset="0"/>
              </a:rPr>
              <a:t>    1) </a:t>
            </a:r>
            <a:r>
              <a:rPr lang="sr-Cyrl-RS" altLang="en-US" sz="2000">
                <a:latin typeface="Book Antiqua" panose="02040602050305030304" pitchFamily="18" charset="0"/>
              </a:rPr>
              <a:t>горњи и доњи зуби (</a:t>
            </a:r>
            <a:r>
              <a:rPr lang="en-GB" altLang="en-US" sz="2000">
                <a:latin typeface="Book Antiqua" panose="02040602050305030304" pitchFamily="18" charset="0"/>
              </a:rPr>
              <a:t>dentes superiores et inferiores)</a:t>
            </a:r>
            <a:r>
              <a:rPr lang="zh-CN" altLang="en-US" sz="2000">
                <a:latin typeface="Book Antiqua" panose="02040602050305030304" pitchFamily="18" charset="0"/>
              </a:rPr>
              <a:t/>
            </a:r>
            <a:br>
              <a:rPr lang="zh-CN" altLang="en-US" sz="2000">
                <a:latin typeface="Book Antiqua" panose="02040602050305030304" pitchFamily="18" charset="0"/>
              </a:rPr>
            </a:br>
            <a:r>
              <a:rPr lang="zh-CN" altLang="en-US" sz="2000">
                <a:latin typeface="Book Antiqua" panose="02040602050305030304" pitchFamily="18" charset="0"/>
              </a:rPr>
              <a:t>           2) </a:t>
            </a:r>
            <a:r>
              <a:rPr lang="sr-Cyrl-RS" altLang="zh-CN" sz="2000">
                <a:latin typeface="Book Antiqua" panose="02040602050305030304" pitchFamily="18" charset="0"/>
              </a:rPr>
              <a:t>десни и леви зуби, почев од сагиталне медијалне линије </a:t>
            </a:r>
            <a:br>
              <a:rPr lang="sr-Cyrl-RS" altLang="zh-CN" sz="2000">
                <a:latin typeface="Book Antiqua" panose="02040602050305030304" pitchFamily="18" charset="0"/>
              </a:rPr>
            </a:br>
            <a:r>
              <a:rPr lang="sr-Cyrl-RS" altLang="zh-CN" sz="2000">
                <a:latin typeface="Book Antiqua" panose="02040602050305030304" pitchFamily="18" charset="0"/>
              </a:rPr>
              <a:t>               </a:t>
            </a:r>
            <a:r>
              <a:rPr lang="en-GB" altLang="en-US" sz="2000">
                <a:latin typeface="Book Antiqua" panose="02040602050305030304" pitchFamily="18" charset="0"/>
              </a:rPr>
              <a:t>(dentes lateri dextri et sinistri)</a:t>
            </a:r>
            <a:r>
              <a:rPr lang="zh-CN" altLang="en-US" sz="2000">
                <a:latin typeface="Book Antiqua" panose="02040602050305030304" pitchFamily="18" charset="0"/>
              </a:rPr>
              <a:t/>
            </a:r>
            <a:br>
              <a:rPr lang="zh-CN" altLang="en-US" sz="2000">
                <a:latin typeface="Book Antiqua" panose="02040602050305030304" pitchFamily="18" charset="0"/>
              </a:rPr>
            </a:br>
            <a:r>
              <a:rPr lang="zh-CN" altLang="en-US" sz="2000">
                <a:latin typeface="Book Antiqua" panose="02040602050305030304" pitchFamily="18" charset="0"/>
              </a:rPr>
              <a:t>           3) </a:t>
            </a:r>
            <a:r>
              <a:rPr lang="sr-Cyrl-CS" altLang="en-US" sz="2000">
                <a:latin typeface="Book Antiqua" panose="02040602050305030304" pitchFamily="18" charset="0"/>
              </a:rPr>
              <a:t>пре</a:t>
            </a:r>
            <a:r>
              <a:rPr lang="sr-Cyrl-RS" altLang="en-US" sz="2000">
                <a:latin typeface="Book Antiqua" panose="02040602050305030304" pitchFamily="18" charset="0"/>
              </a:rPr>
              <a:t>дњи и бочни зуби (</a:t>
            </a:r>
            <a:r>
              <a:rPr lang="en-GB" altLang="en-US" sz="2000">
                <a:latin typeface="Book Antiqua" panose="02040602050305030304" pitchFamily="18" charset="0"/>
              </a:rPr>
              <a:t>dentes anteriores s. intercanini, s. frontales et</a:t>
            </a:r>
            <a:br>
              <a:rPr lang="en-GB" altLang="en-US" sz="2000">
                <a:latin typeface="Book Antiqua" panose="02040602050305030304" pitchFamily="18" charset="0"/>
              </a:rPr>
            </a:br>
            <a:r>
              <a:rPr lang="en-GB" altLang="en-US" sz="2000">
                <a:latin typeface="Book Antiqua" panose="02040602050305030304" pitchFamily="18" charset="0"/>
              </a:rPr>
              <a:t>                dentes posteriores s. post canini, s. transcani)</a:t>
            </a:r>
            <a:endParaRPr lang="sr-Cyrl-RS" altLang="zh-CN" sz="2000">
              <a:latin typeface="Book Antiqua" panose="02040602050305030304" pitchFamily="18" charset="0"/>
            </a:endParaRPr>
          </a:p>
        </p:txBody>
      </p:sp>
      <p:pic>
        <p:nvPicPr>
          <p:cNvPr id="13315" name="Picture 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2225" y="3644900"/>
            <a:ext cx="3971925" cy="263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 noChangeArrowheads="1"/>
          </p:cNvSpPr>
          <p:nvPr/>
        </p:nvSpPr>
        <p:spPr bwMode="auto">
          <a:xfrm>
            <a:off x="0" y="785813"/>
            <a:ext cx="9144000" cy="588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r>
              <a:rPr lang="zh-CN" altLang="en-US" sz="2000" b="1">
                <a:latin typeface="Book Antiqua" panose="02040602050305030304" pitchFamily="18" charset="0"/>
              </a:rPr>
              <a:t>     </a:t>
            </a:r>
            <a:endParaRPr lang="zh-CN" altLang="en-US" sz="2000" b="1" u="sng">
              <a:latin typeface="Book Antiqua" panose="02040602050305030304" pitchFamily="18" charset="0"/>
            </a:endParaRPr>
          </a:p>
          <a:p>
            <a:r>
              <a:rPr lang="zh-CN" altLang="en-US" sz="2000">
                <a:latin typeface="Book Antiqua" panose="02040602050305030304" pitchFamily="18" charset="0"/>
              </a:rPr>
              <a:t>      </a:t>
            </a:r>
            <a:r>
              <a:rPr lang="sr-Cyrl-RS" altLang="zh-CN" sz="2000" b="1">
                <a:latin typeface="Book Antiqua" panose="02040602050305030304" pitchFamily="18" charset="0"/>
              </a:rPr>
              <a:t>*</a:t>
            </a:r>
            <a:r>
              <a:rPr lang="zh-CN" altLang="en-US" sz="2000" b="1" u="sng">
                <a:latin typeface="Book Antiqua" panose="02040602050305030304" pitchFamily="18" charset="0"/>
              </a:rPr>
              <a:t> </a:t>
            </a:r>
            <a:r>
              <a:rPr lang="sr-Cyrl-RS" altLang="zh-CN" sz="2000" b="1" u="sng">
                <a:latin typeface="Book Antiqua" panose="02040602050305030304" pitchFamily="18" charset="0"/>
              </a:rPr>
              <a:t>стална дентиција</a:t>
            </a:r>
          </a:p>
          <a:p>
            <a:r>
              <a:rPr lang="sr-Cyrl-RS" altLang="zh-CN" sz="2000">
                <a:latin typeface="Book Antiqua" panose="02040602050305030304" pitchFamily="18" charset="0"/>
              </a:rPr>
              <a:t>	- обично 8 зуба у сваком квадранту</a:t>
            </a:r>
            <a:r>
              <a:rPr lang="en-GB" altLang="zh-CN" sz="2000">
                <a:latin typeface="Book Antiqua" panose="02040602050305030304" pitchFamily="18" charset="0"/>
              </a:rPr>
              <a:t>; 16 </a:t>
            </a:r>
            <a:r>
              <a:rPr lang="sr-Cyrl-RS" altLang="zh-CN" sz="2000">
                <a:latin typeface="Book Antiqua" panose="02040602050305030304" pitchFamily="18" charset="0"/>
              </a:rPr>
              <a:t>у сваком дент. луку, 32	  у зубику	</a:t>
            </a:r>
          </a:p>
          <a:p>
            <a:endParaRPr lang="sr-Cyrl-CS" altLang="en-US" sz="2000" b="1" u="sng">
              <a:latin typeface="Book Antiqua" panose="02040602050305030304" pitchFamily="18" charset="0"/>
            </a:endParaRPr>
          </a:p>
          <a:p>
            <a:r>
              <a:rPr lang="zh-CN" altLang="en-US" sz="2000">
                <a:latin typeface="Book Antiqua" panose="02040602050305030304" pitchFamily="18" charset="0"/>
                <a:sym typeface="SimSun" panose="02010600030101010101" pitchFamily="2" charset="-122"/>
              </a:rPr>
              <a:t>        1) </a:t>
            </a:r>
            <a:r>
              <a:rPr lang="sr-Cyrl-CS" altLang="en-US" sz="2000">
                <a:latin typeface="Book Antiqua" panose="02040602050305030304" pitchFamily="18" charset="0"/>
                <a:sym typeface="SimSun" panose="02010600030101010101" pitchFamily="2" charset="-122"/>
              </a:rPr>
              <a:t>секутићи</a:t>
            </a:r>
            <a:r>
              <a:rPr lang="zh-CN" altLang="en-US" sz="2000">
                <a:latin typeface="Book Antiqua" panose="02040602050305030304" pitchFamily="18" charset="0"/>
                <a:sym typeface="SimSun" panose="02010600030101010101" pitchFamily="2" charset="-122"/>
              </a:rPr>
              <a:t> (dentes incisivi)</a:t>
            </a:r>
            <a:endParaRPr lang="sr-Cyrl-RS" altLang="zh-CN" sz="2000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	- најближи су медијалној линији у сваком квадранту</a:t>
            </a:r>
          </a:p>
          <a:p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	- 2 секутића у сваком квадранту: централни (први) и латерални</a:t>
            </a:r>
            <a:b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</a:br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                (други)</a:t>
            </a:r>
          </a:p>
          <a:p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	- 4 секутића у сваком зубном луку, тј. 8 у целом зубику	</a:t>
            </a:r>
            <a:b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</a:br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	- основна функција у сечењу и резању хране</a:t>
            </a:r>
          </a:p>
          <a:p>
            <a:r>
              <a:rPr lang="zh-CN" altLang="en-US" sz="2000">
                <a:latin typeface="Book Antiqua" panose="02040602050305030304" pitchFamily="18" charset="0"/>
                <a:sym typeface="SimSun" panose="02010600030101010101" pitchFamily="2" charset="-122"/>
              </a:rPr>
              <a:t/>
            </a:r>
            <a:br>
              <a:rPr lang="zh-CN" altLang="en-US" sz="2000">
                <a:latin typeface="Book Antiqua" panose="02040602050305030304" pitchFamily="18" charset="0"/>
                <a:sym typeface="SimSun" panose="02010600030101010101" pitchFamily="2" charset="-122"/>
              </a:rPr>
            </a:br>
            <a:r>
              <a:rPr lang="zh-CN" altLang="en-US" sz="2000">
                <a:latin typeface="Book Antiqua" panose="02040602050305030304" pitchFamily="18" charset="0"/>
                <a:sym typeface="SimSun" panose="02010600030101010101" pitchFamily="2" charset="-122"/>
              </a:rPr>
              <a:t>         2) </a:t>
            </a:r>
            <a:r>
              <a:rPr lang="sr-Cyrl-CS" altLang="en-US" sz="2000">
                <a:latin typeface="Book Antiqua" panose="02040602050305030304" pitchFamily="18" charset="0"/>
                <a:sym typeface="SimSun" panose="02010600030101010101" pitchFamily="2" charset="-122"/>
              </a:rPr>
              <a:t>очњаци</a:t>
            </a:r>
            <a:r>
              <a:rPr lang="zh-CN" altLang="en-US" sz="2000">
                <a:latin typeface="Book Antiqua" panose="02040602050305030304" pitchFamily="18" charset="0"/>
                <a:sym typeface="SimSun" panose="02010600030101010101" pitchFamily="2" charset="-122"/>
              </a:rPr>
              <a:t> (dentes canini)</a:t>
            </a:r>
          </a:p>
          <a:p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	- трећи зуб од медијалне линије у сваком квадранту</a:t>
            </a:r>
          </a:p>
          <a:p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	</a:t>
            </a:r>
            <a:r>
              <a:rPr lang="en-GB" altLang="sr-Cyrl-RS" sz="2000">
                <a:latin typeface="Book Antiqua" panose="02040602050305030304" pitchFamily="18" charset="0"/>
                <a:sym typeface="SimSun" panose="02010600030101010101" pitchFamily="2" charset="-122"/>
              </a:rPr>
              <a:t>- 1 </a:t>
            </a:r>
            <a:r>
              <a:rPr lang="sr-Cyrl-RS" altLang="sr-Cyrl-RS" sz="2000">
                <a:latin typeface="Book Antiqua" panose="02040602050305030304" pitchFamily="18" charset="0"/>
                <a:sym typeface="SimSun" panose="02010600030101010101" pitchFamily="2" charset="-122"/>
              </a:rPr>
              <a:t>зуб у сваком квадранту</a:t>
            </a:r>
            <a:endParaRPr lang="sr-Cyrl-RS" altLang="zh-CN" sz="2000">
              <a:latin typeface="Book Antiqua" panose="02040602050305030304" pitchFamily="18" charset="0"/>
              <a:sym typeface="SimSun" panose="02010600030101010101" pitchFamily="2" charset="-122"/>
            </a:endParaRPr>
          </a:p>
          <a:p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	- 2 очњака у сваком зубном луку, тј. 4 у целом зубику</a:t>
            </a:r>
          </a:p>
          <a:p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	- основна функција је сечење, комадање, продирање и задржавање</a:t>
            </a:r>
            <a:b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</a:br>
            <a:r>
              <a:rPr lang="sr-Cyrl-RS" altLang="zh-CN" sz="2000">
                <a:latin typeface="Book Antiqua" panose="02040602050305030304" pitchFamily="18" charset="0"/>
                <a:sym typeface="SimSun" panose="02010600030101010101" pitchFamily="2" charset="-122"/>
              </a:rPr>
              <a:t>                хране</a:t>
            </a:r>
            <a:r>
              <a:rPr lang="zh-CN" altLang="en-US" sz="2000">
                <a:latin typeface="Book Antiqua" panose="02040602050305030304" pitchFamily="18" charset="0"/>
                <a:sym typeface="SimSun" panose="02010600030101010101" pitchFamily="2" charset="-122"/>
              </a:rPr>
              <a:t/>
            </a:r>
            <a:br>
              <a:rPr lang="zh-CN" altLang="en-US" sz="2000">
                <a:latin typeface="Book Antiqua" panose="02040602050305030304" pitchFamily="18" charset="0"/>
                <a:sym typeface="SimSun" panose="02010600030101010101" pitchFamily="2" charset="-122"/>
              </a:rPr>
            </a:br>
            <a:r>
              <a:rPr lang="zh-CN" altLang="en-US" sz="2000">
                <a:latin typeface="Book Antiqua" panose="02040602050305030304" pitchFamily="18" charset="0"/>
                <a:sym typeface="SimSun" panose="02010600030101010101" pitchFamily="2" charset="-122"/>
              </a:rPr>
              <a:t>        </a:t>
            </a:r>
            <a:endParaRPr lang="zh-CN" altLang="en-US" sz="2000">
              <a:latin typeface="Book Antiqua" panose="02040602050305030304" pitchFamily="18" charset="0"/>
            </a:endParaRPr>
          </a:p>
        </p:txBody>
      </p:sp>
      <p:sp>
        <p:nvSpPr>
          <p:cNvPr id="14339" name="Text Box 1"/>
          <p:cNvSpPr txBox="1">
            <a:spLocks noChangeArrowheads="1"/>
          </p:cNvSpPr>
          <p:nvPr/>
        </p:nvSpPr>
        <p:spPr bwMode="auto">
          <a:xfrm>
            <a:off x="2771775" y="331788"/>
            <a:ext cx="54641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r>
              <a:rPr lang="sr-Cyrl-RS" altLang="sr-Cyrl-RS" sz="2800" b="1">
                <a:latin typeface="Book Antiqua" panose="02040602050305030304" pitchFamily="18" charset="0"/>
              </a:rPr>
              <a:t>Број зуба и дентална формула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/>
          <p:cNvSpPr>
            <a:spLocks noChangeArrowheads="1"/>
          </p:cNvSpPr>
          <p:nvPr/>
        </p:nvSpPr>
        <p:spPr bwMode="auto">
          <a:xfrm>
            <a:off x="0" y="3000375"/>
            <a:ext cx="8572500" cy="42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SimSun" panose="02010600030101010101" pitchFamily="2" charset="-122"/>
              </a:defRPr>
            </a:lvl9pPr>
          </a:lstStyle>
          <a:p>
            <a:pPr>
              <a:lnSpc>
                <a:spcPct val="90000"/>
              </a:lnSpc>
            </a:pPr>
            <a:r>
              <a:rPr lang="sr-Latn-CS" altLang="en-US" sz="2400">
                <a:latin typeface="Book Antiqua" panose="02040602050305030304" pitchFamily="18" charset="0"/>
              </a:rPr>
              <a:t>     </a:t>
            </a:r>
            <a:endParaRPr lang="sr-Latn-CS" altLang="en-US" sz="2000">
              <a:latin typeface="Book Antiqua" panose="02040602050305030304" pitchFamily="18" charset="0"/>
            </a:endParaRPr>
          </a:p>
        </p:txBody>
      </p:sp>
      <p:pic>
        <p:nvPicPr>
          <p:cNvPr id="15363" name="Picture 7"/>
          <p:cNvPicPr>
            <a:picLocks noChangeAspect="1" noChangeArrowheads="1"/>
          </p:cNvPicPr>
          <p:nvPr/>
        </p:nvPicPr>
        <p:blipFill>
          <a:blip r:embed="rId2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56" t="37305" r="30157" b="8321"/>
          <a:stretch>
            <a:fillRect/>
          </a:stretch>
        </p:blipFill>
        <p:spPr bwMode="auto">
          <a:xfrm>
            <a:off x="571500" y="1852613"/>
            <a:ext cx="4113213" cy="352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8"/>
          <p:cNvPicPr>
            <a:picLocks noChangeAspect="1" noChangeArrowheads="1"/>
          </p:cNvPicPr>
          <p:nvPr/>
        </p:nvPicPr>
        <p:blipFill>
          <a:blip r:embed="rId3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76" t="14275" r="25174" b="14275"/>
          <a:stretch>
            <a:fillRect/>
          </a:stretch>
        </p:blipFill>
        <p:spPr bwMode="auto">
          <a:xfrm>
            <a:off x="5357813" y="1924050"/>
            <a:ext cx="3076575" cy="326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5" name="Title 1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365125"/>
            <a:ext cx="5453063" cy="1325563"/>
          </a:xfrm>
        </p:spPr>
        <p:txBody>
          <a:bodyPr anchor="ctr"/>
          <a:lstStyle/>
          <a:p>
            <a:r>
              <a:rPr lang="sr-Cyrl-RS" altLang="zh-CN" sz="3200" b="0" smtClean="0">
                <a:solidFill>
                  <a:schemeClr val="tx1"/>
                </a:solidFill>
                <a:latin typeface="Book Antiqua" panose="02040602050305030304" pitchFamily="18" charset="0"/>
              </a:rPr>
              <a:t>Стална дентиција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extLst mod="1"/>
</p:sld>
</file>

<file path=ppt/theme/theme1.xml><?xml version="1.0" encoding="utf-8"?>
<a:theme xmlns:a="http://schemas.openxmlformats.org/drawingml/2006/main" name="Aspect">
  <a:themeElements>
    <a:clrScheme name="">
      <a:dk1>
        <a:srgbClr val="000000"/>
      </a:dk1>
      <a:lt1>
        <a:srgbClr val="FFFFFF"/>
      </a:lt1>
      <a:dk2>
        <a:srgbClr val="69676D"/>
      </a:dk2>
      <a:lt2>
        <a:srgbClr val="C9C2D1"/>
      </a:lt2>
      <a:accent1>
        <a:srgbClr val="CEB966"/>
      </a:accent1>
      <a:accent2>
        <a:srgbClr val="57DDA0"/>
      </a:accent2>
      <a:accent3>
        <a:srgbClr val="FFFFFF"/>
      </a:accent3>
      <a:accent4>
        <a:srgbClr val="000000"/>
      </a:accent4>
      <a:accent5>
        <a:srgbClr val="E3D8B9"/>
      </a:accent5>
      <a:accent6>
        <a:srgbClr val="4DC68F"/>
      </a:accent6>
      <a:hlink>
        <a:srgbClr val="410082"/>
      </a:hlink>
      <a:folHlink>
        <a:srgbClr val="932968"/>
      </a:folHlink>
    </a:clrScheme>
    <a:fontScheme name="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Aspect 1">
        <a:dk1>
          <a:srgbClr val="000000"/>
        </a:dk1>
        <a:lt1>
          <a:srgbClr val="FFFFFF"/>
        </a:lt1>
        <a:dk2>
          <a:srgbClr val="69676D"/>
        </a:dk2>
        <a:lt2>
          <a:srgbClr val="C9C2D1"/>
        </a:lt2>
        <a:accent1>
          <a:srgbClr val="CEB966"/>
        </a:accent1>
        <a:accent2>
          <a:srgbClr val="57DDA0"/>
        </a:accent2>
        <a:accent3>
          <a:srgbClr val="FFFFFF"/>
        </a:accent3>
        <a:accent4>
          <a:srgbClr val="000000"/>
        </a:accent4>
        <a:accent5>
          <a:srgbClr val="E3D9B8"/>
        </a:accent5>
        <a:accent6>
          <a:srgbClr val="4EC891"/>
        </a:accent6>
        <a:hlink>
          <a:srgbClr val="410082"/>
        </a:hlink>
        <a:folHlink>
          <a:srgbClr val="93296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Aspect">
  <a:themeElements>
    <a:clrScheme name="">
      <a:dk1>
        <a:srgbClr val="000000"/>
      </a:dk1>
      <a:lt1>
        <a:srgbClr val="FFFFFF"/>
      </a:lt1>
      <a:dk2>
        <a:srgbClr val="69676D"/>
      </a:dk2>
      <a:lt2>
        <a:srgbClr val="C9C2D1"/>
      </a:lt2>
      <a:accent1>
        <a:srgbClr val="CEB966"/>
      </a:accent1>
      <a:accent2>
        <a:srgbClr val="57DDA0"/>
      </a:accent2>
      <a:accent3>
        <a:srgbClr val="FFFFFF"/>
      </a:accent3>
      <a:accent4>
        <a:srgbClr val="000000"/>
      </a:accent4>
      <a:accent5>
        <a:srgbClr val="E3D8B9"/>
      </a:accent5>
      <a:accent6>
        <a:srgbClr val="4DC68F"/>
      </a:accent6>
      <a:hlink>
        <a:srgbClr val="410082"/>
      </a:hlink>
      <a:folHlink>
        <a:srgbClr val="932968"/>
      </a:folHlink>
    </a:clrScheme>
    <a:fontScheme name="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Aspect 1">
        <a:dk1>
          <a:srgbClr val="000000"/>
        </a:dk1>
        <a:lt1>
          <a:srgbClr val="FFFFFF"/>
        </a:lt1>
        <a:dk2>
          <a:srgbClr val="69676D"/>
        </a:dk2>
        <a:lt2>
          <a:srgbClr val="C9C2D1"/>
        </a:lt2>
        <a:accent1>
          <a:srgbClr val="CEB966"/>
        </a:accent1>
        <a:accent2>
          <a:srgbClr val="57DDA0"/>
        </a:accent2>
        <a:accent3>
          <a:srgbClr val="FFFFFF"/>
        </a:accent3>
        <a:accent4>
          <a:srgbClr val="000000"/>
        </a:accent4>
        <a:accent5>
          <a:srgbClr val="E3D9B8"/>
        </a:accent5>
        <a:accent6>
          <a:srgbClr val="4EC891"/>
        </a:accent6>
        <a:hlink>
          <a:srgbClr val="410082"/>
        </a:hlink>
        <a:folHlink>
          <a:srgbClr val="93296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Aspect">
  <a:themeElements>
    <a:clrScheme name="">
      <a:dk1>
        <a:srgbClr val="000000"/>
      </a:dk1>
      <a:lt1>
        <a:srgbClr val="FFFFFF"/>
      </a:lt1>
      <a:dk2>
        <a:srgbClr val="69676D"/>
      </a:dk2>
      <a:lt2>
        <a:srgbClr val="C9C2D1"/>
      </a:lt2>
      <a:accent1>
        <a:srgbClr val="CEB966"/>
      </a:accent1>
      <a:accent2>
        <a:srgbClr val="57DDA0"/>
      </a:accent2>
      <a:accent3>
        <a:srgbClr val="FFFFFF"/>
      </a:accent3>
      <a:accent4>
        <a:srgbClr val="000000"/>
      </a:accent4>
      <a:accent5>
        <a:srgbClr val="E3D8B9"/>
      </a:accent5>
      <a:accent6>
        <a:srgbClr val="4DC68F"/>
      </a:accent6>
      <a:hlink>
        <a:srgbClr val="410082"/>
      </a:hlink>
      <a:folHlink>
        <a:srgbClr val="932968"/>
      </a:folHlink>
    </a:clrScheme>
    <a:fontScheme name="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Aspect 1">
        <a:dk1>
          <a:srgbClr val="000000"/>
        </a:dk1>
        <a:lt1>
          <a:srgbClr val="FFFFFF"/>
        </a:lt1>
        <a:dk2>
          <a:srgbClr val="69676D"/>
        </a:dk2>
        <a:lt2>
          <a:srgbClr val="C9C2D1"/>
        </a:lt2>
        <a:accent1>
          <a:srgbClr val="CEB966"/>
        </a:accent1>
        <a:accent2>
          <a:srgbClr val="57DDA0"/>
        </a:accent2>
        <a:accent3>
          <a:srgbClr val="FFFFFF"/>
        </a:accent3>
        <a:accent4>
          <a:srgbClr val="000000"/>
        </a:accent4>
        <a:accent5>
          <a:srgbClr val="E3D9B8"/>
        </a:accent5>
        <a:accent6>
          <a:srgbClr val="4EC891"/>
        </a:accent6>
        <a:hlink>
          <a:srgbClr val="410082"/>
        </a:hlink>
        <a:folHlink>
          <a:srgbClr val="93296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Aspect">
  <a:themeElements>
    <a:clrScheme name="">
      <a:dk1>
        <a:srgbClr val="000000"/>
      </a:dk1>
      <a:lt1>
        <a:srgbClr val="FFFFFF"/>
      </a:lt1>
      <a:dk2>
        <a:srgbClr val="69676D"/>
      </a:dk2>
      <a:lt2>
        <a:srgbClr val="C9C2D1"/>
      </a:lt2>
      <a:accent1>
        <a:srgbClr val="CEB966"/>
      </a:accent1>
      <a:accent2>
        <a:srgbClr val="57DDA0"/>
      </a:accent2>
      <a:accent3>
        <a:srgbClr val="FFFFFF"/>
      </a:accent3>
      <a:accent4>
        <a:srgbClr val="000000"/>
      </a:accent4>
      <a:accent5>
        <a:srgbClr val="E3D8B9"/>
      </a:accent5>
      <a:accent6>
        <a:srgbClr val="4DC68F"/>
      </a:accent6>
      <a:hlink>
        <a:srgbClr val="410082"/>
      </a:hlink>
      <a:folHlink>
        <a:srgbClr val="932968"/>
      </a:folHlink>
    </a:clrScheme>
    <a:fontScheme name="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Aspect 1">
        <a:dk1>
          <a:srgbClr val="000000"/>
        </a:dk1>
        <a:lt1>
          <a:srgbClr val="FFFFFF"/>
        </a:lt1>
        <a:dk2>
          <a:srgbClr val="69676D"/>
        </a:dk2>
        <a:lt2>
          <a:srgbClr val="C9C2D1"/>
        </a:lt2>
        <a:accent1>
          <a:srgbClr val="CEB966"/>
        </a:accent1>
        <a:accent2>
          <a:srgbClr val="57DDA0"/>
        </a:accent2>
        <a:accent3>
          <a:srgbClr val="FFFFFF"/>
        </a:accent3>
        <a:accent4>
          <a:srgbClr val="000000"/>
        </a:accent4>
        <a:accent5>
          <a:srgbClr val="E3D9B8"/>
        </a:accent5>
        <a:accent6>
          <a:srgbClr val="4EC891"/>
        </a:accent6>
        <a:hlink>
          <a:srgbClr val="410082"/>
        </a:hlink>
        <a:folHlink>
          <a:srgbClr val="93296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Aspect">
  <a:themeElements>
    <a:clrScheme name="">
      <a:dk1>
        <a:srgbClr val="000000"/>
      </a:dk1>
      <a:lt1>
        <a:srgbClr val="FFFFFF"/>
      </a:lt1>
      <a:dk2>
        <a:srgbClr val="69676D"/>
      </a:dk2>
      <a:lt2>
        <a:srgbClr val="C9C2D1"/>
      </a:lt2>
      <a:accent1>
        <a:srgbClr val="CEB966"/>
      </a:accent1>
      <a:accent2>
        <a:srgbClr val="57DDA0"/>
      </a:accent2>
      <a:accent3>
        <a:srgbClr val="FFFFFF"/>
      </a:accent3>
      <a:accent4>
        <a:srgbClr val="000000"/>
      </a:accent4>
      <a:accent5>
        <a:srgbClr val="E3D8B9"/>
      </a:accent5>
      <a:accent6>
        <a:srgbClr val="4DC68F"/>
      </a:accent6>
      <a:hlink>
        <a:srgbClr val="410082"/>
      </a:hlink>
      <a:folHlink>
        <a:srgbClr val="932968"/>
      </a:folHlink>
    </a:clrScheme>
    <a:fontScheme name="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Aspect 1">
        <a:dk1>
          <a:srgbClr val="000000"/>
        </a:dk1>
        <a:lt1>
          <a:srgbClr val="FFFFFF"/>
        </a:lt1>
        <a:dk2>
          <a:srgbClr val="69676D"/>
        </a:dk2>
        <a:lt2>
          <a:srgbClr val="C9C2D1"/>
        </a:lt2>
        <a:accent1>
          <a:srgbClr val="CEB966"/>
        </a:accent1>
        <a:accent2>
          <a:srgbClr val="57DDA0"/>
        </a:accent2>
        <a:accent3>
          <a:srgbClr val="FFFFFF"/>
        </a:accent3>
        <a:accent4>
          <a:srgbClr val="000000"/>
        </a:accent4>
        <a:accent5>
          <a:srgbClr val="E3D9B8"/>
        </a:accent5>
        <a:accent6>
          <a:srgbClr val="4EC891"/>
        </a:accent6>
        <a:hlink>
          <a:srgbClr val="410082"/>
        </a:hlink>
        <a:folHlink>
          <a:srgbClr val="93296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5239</TotalTime>
  <Pages>0</Pages>
  <Words>1903</Words>
  <Characters>0</Characters>
  <Application>Microsoft Office PowerPoint</Application>
  <DocSecurity>0</DocSecurity>
  <PresentationFormat>On-screen Show (4:3)</PresentationFormat>
  <Lines>0</Lines>
  <Paragraphs>505</Paragraphs>
  <Slides>36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36</vt:i4>
      </vt:variant>
    </vt:vector>
  </HeadingPairs>
  <TitlesOfParts>
    <vt:vector size="49" baseType="lpstr">
      <vt:lpstr>SimSun</vt:lpstr>
      <vt:lpstr>SimSun</vt:lpstr>
      <vt:lpstr>Arial</vt:lpstr>
      <vt:lpstr>Book Antiqua</vt:lpstr>
      <vt:lpstr>Calibri</vt:lpstr>
      <vt:lpstr>Times New Roman</vt:lpstr>
      <vt:lpstr>Verdana</vt:lpstr>
      <vt:lpstr>Wingdings 2</vt:lpstr>
      <vt:lpstr>Aspect</vt:lpstr>
      <vt:lpstr>1_Aspect</vt:lpstr>
      <vt:lpstr>2_Aspect</vt:lpstr>
      <vt:lpstr>3_Aspect</vt:lpstr>
      <vt:lpstr>4_Aspect</vt:lpstr>
      <vt:lpstr>Факултет медицинских наука Универзитет у Крагујевцу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Стална дентиција</vt:lpstr>
      <vt:lpstr>PowerPoint Presentation</vt:lpstr>
      <vt:lpstr>PowerPoint Presentation</vt:lpstr>
      <vt:lpstr>Примарна дентиција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Стоматогнатни систем</vt:lpstr>
      <vt:lpstr>Ингестија</vt:lpstr>
      <vt:lpstr>Ингестија</vt:lpstr>
      <vt:lpstr>PowerPoint Presentation</vt:lpstr>
      <vt:lpstr>Ингестија</vt:lpstr>
      <vt:lpstr>Фаза жвакања</vt:lpstr>
      <vt:lpstr>Фаза жвакања</vt:lpstr>
      <vt:lpstr>Фаза жвакања</vt:lpstr>
      <vt:lpstr>Фаза жвакања</vt:lpstr>
      <vt:lpstr>Фаза жвакања</vt:lpstr>
      <vt:lpstr>PowerPoint Presentation</vt:lpstr>
      <vt:lpstr>Фаза жвакања</vt:lpstr>
      <vt:lpstr>Нумеричке вредности параметара жвачног циклуса</vt:lpstr>
      <vt:lpstr>Нумеричке вредности параметара жвачног циклуса</vt:lpstr>
      <vt:lpstr>Фаза жвакања</vt:lpstr>
      <vt:lpstr>Фаза жвакања</vt:lpstr>
      <vt:lpstr>Фаза жвакања</vt:lpstr>
      <vt:lpstr>Фаза гутања </vt:lpstr>
      <vt:lpstr>PowerPoint Presentation</vt:lpstr>
    </vt:vector>
  </TitlesOfParts>
  <Company>TOSHIBA</Company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Vista</dc:creator>
  <cp:lastModifiedBy>Win10</cp:lastModifiedBy>
  <cp:revision>253</cp:revision>
  <dcterms:created xsi:type="dcterms:W3CDTF">2010-03-27T11:08:00Z</dcterms:created>
  <dcterms:modified xsi:type="dcterms:W3CDTF">2020-09-30T07:55:47Z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1033-10.1.0.5783</vt:lpwstr>
  </property>
</Properties>
</file>